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1_920D224D.xml" ContentType="application/vnd.ms-powerpoint.comments+xml"/>
  <Override PartName="/ppt/comments/modernComment_10A_80290E2C.xml" ContentType="application/vnd.ms-powerpoint.comments+xml"/>
  <Override PartName="/ppt/comments/modernComment_10E_CDF386EF.xml" ContentType="application/vnd.ms-powerpoint.comments+xml"/>
  <Override PartName="/ppt/comments/modernComment_10B_53B81C7A.xml" ContentType="application/vnd.ms-powerpoint.comments+xml"/>
  <Override PartName="/ppt/comments/modernComment_10C_3A1BD99F.xml" ContentType="application/vnd.ms-powerpoint.comments+xml"/>
  <Override PartName="/ppt/comments/modernComment_10D_76FA657E.xml" ContentType="application/vnd.ms-powerpoint.comments+xml"/>
  <Override PartName="/ppt/comments/modernComment_106_B7B6F8F5.xml" ContentType="application/vnd.ms-powerpoint.comments+xml"/>
  <Override PartName="/ppt/comments/modernComment_107_5FC5D4BC.xml" ContentType="application/vnd.ms-powerpoint.comments+xml"/>
  <Override PartName="/ppt/comments/modernComment_10F_67D1A9AF.xml" ContentType="application/vnd.ms-powerpoint.comments+xml"/>
  <Override PartName="/ppt/comments/modernComment_116_AE205AF8.xml" ContentType="application/vnd.ms-powerpoint.comments+xml"/>
  <Override PartName="/ppt/comments/modernComment_11E_C9C7EB2D.xml" ContentType="application/vnd.ms-powerpoint.comments+xml"/>
  <Override PartName="/ppt/comments/modernComment_11C_272927AE.xml" ContentType="application/vnd.ms-powerpoint.comments+xml"/>
  <Override PartName="/ppt/comments/modernComment_110_7365E88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27"/>
  </p:notesMasterIdLst>
  <p:handoutMasterIdLst>
    <p:handoutMasterId r:id="rId28"/>
  </p:handoutMasterIdLst>
  <p:sldIdLst>
    <p:sldId id="256" r:id="rId5"/>
    <p:sldId id="279" r:id="rId6"/>
    <p:sldId id="257" r:id="rId7"/>
    <p:sldId id="260" r:id="rId8"/>
    <p:sldId id="266" r:id="rId9"/>
    <p:sldId id="270" r:id="rId10"/>
    <p:sldId id="267" r:id="rId11"/>
    <p:sldId id="268" r:id="rId12"/>
    <p:sldId id="269" r:id="rId13"/>
    <p:sldId id="281" r:id="rId14"/>
    <p:sldId id="262" r:id="rId15"/>
    <p:sldId id="263" r:id="rId16"/>
    <p:sldId id="271" r:id="rId17"/>
    <p:sldId id="278" r:id="rId18"/>
    <p:sldId id="286" r:id="rId19"/>
    <p:sldId id="284" r:id="rId20"/>
    <p:sldId id="288" r:id="rId21"/>
    <p:sldId id="290" r:id="rId22"/>
    <p:sldId id="289" r:id="rId23"/>
    <p:sldId id="287" r:id="rId24"/>
    <p:sldId id="272"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E14640-C58C-B5C3-B805-284452A9F4A5}" name="Scoville,Rose" initials="Sc" userId="S::w0249159@campus.nscc.ca::98252cae-54ba-4eba-a943-6916b48249b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FAAB1-663C-9CC4-60BE-839F31603B39}" v="2" dt="2022-04-06T13:50:58.255"/>
    <p1510:client id="{0355CABC-B946-F722-9752-DE2CF008AD9D}" v="382" dt="2022-04-08T02:25:59.241"/>
    <p1510:client id="{05C2F963-E4A9-3EC5-6B65-76614DF10961}" v="1380" dt="2022-03-31T15:04:15.105"/>
    <p1510:client id="{05E5E637-C99E-DF0B-B374-F64E08105589}" v="22" dt="2022-04-04T22:24:57.714"/>
    <p1510:client id="{1E7E066B-A78A-8326-00C8-6A1DB971FF3E}" v="55" dt="2022-04-08T04:52:14.841"/>
    <p1510:client id="{38BCD9C5-0142-CE3A-CA95-8DD5B8FF0241}" v="209" dt="2022-04-07T23:31:43.086"/>
    <p1510:client id="{404EECFC-DC73-9745-4D0D-88E25BA25E87}" v="8" dt="2022-04-07T13:20:45.721"/>
    <p1510:client id="{464A6DDF-F258-988A-4C9D-DDC8AC1CAF45}" v="26" dt="2022-04-01T18:15:33.975"/>
    <p1510:client id="{537E659A-020F-E055-D825-231B1C6228FF}" v="956" dt="2022-04-10T23:44:05.587"/>
    <p1510:client id="{688DF419-6A1B-449D-4A5A-DC40CF02900D}" v="4075" dt="2022-04-10T09:46:57.750"/>
    <p1510:client id="{6DECAF3F-77AA-071D-CD60-5D0ADE6ADAB1}" v="2496" dt="2022-03-31T19:04:40.623"/>
    <p1510:client id="{6EF11CB4-6D89-EE6B-9589-AE19F5B63436}" v="192" dt="2022-03-30T15:00:19.549"/>
    <p1510:client id="{71679F2B-591F-3D71-CF93-E7E63523C61F}" v="7" dt="2022-04-05T20:51:40.342"/>
    <p1510:client id="{82036519-18E3-7614-799B-24EF303C1F93}" v="10" dt="2022-04-02T01:20:20.627"/>
    <p1510:client id="{A06584F0-7185-D0F5-20F8-449AA050832A}" v="1188" dt="2022-04-09T00:05:18.922"/>
    <p1510:client id="{DC6E1519-E260-EF0E-6993-26D93888FBDE}" v="2162" dt="2022-04-09T17:49:57.962"/>
    <p1510:client id="{E8B8D63C-EC19-51DF-1207-0DEC84D4F1D9}" v="150" dt="2022-03-31T14:18:33.972"/>
    <p1510:client id="{F6F4158C-8F14-46BC-A656-97F4303C7EAD}" v="137" dt="2022-03-30T15:18:49.530"/>
    <p1510:client id="{F86ABB15-7B02-1769-23B9-8B63179FE883}" v="19" dt="2022-04-06T13:46:36.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omments/modernComment_101_920D224D.xml><?xml version="1.0" encoding="utf-8"?>
<p188:cmLst xmlns:a="http://schemas.openxmlformats.org/drawingml/2006/main" xmlns:r="http://schemas.openxmlformats.org/officeDocument/2006/relationships" xmlns:p188="http://schemas.microsoft.com/office/powerpoint/2018/8/main">
  <p188:cm id="{C2413FC3-DE24-446F-934A-0BE87FCF0A7A}" authorId="{D2E14640-C58C-B5C3-B805-284452A9F4A5}" created="2022-03-31T14:08:36.201">
    <pc:sldMkLst xmlns:pc="http://schemas.microsoft.com/office/powerpoint/2013/main/command">
      <pc:docMk/>
      <pc:sldMk cId="2450334285" sldId="257"/>
    </pc:sldMkLst>
    <p188:txBody>
      <a:bodyPr/>
      <a:lstStyle/>
      <a:p>
        <a:r>
          <a:rPr lang="en-US"/>
          <a:t>[@Curtis,Cassandra] </a:t>
        </a:r>
      </a:p>
    </p188:txBody>
  </p188:cm>
</p188:cmLst>
</file>

<file path=ppt/comments/modernComment_106_B7B6F8F5.xml><?xml version="1.0" encoding="utf-8"?>
<p188:cmLst xmlns:a="http://schemas.openxmlformats.org/drawingml/2006/main" xmlns:r="http://schemas.openxmlformats.org/officeDocument/2006/relationships" xmlns:p188="http://schemas.microsoft.com/office/powerpoint/2018/8/main">
  <p188:cm id="{A16ED13E-0435-46B2-8F3F-B09F813A300B}" authorId="{D2E14640-C58C-B5C3-B805-284452A9F4A5}" created="2022-03-31T14:08:24.576">
    <pc:sldMkLst xmlns:pc="http://schemas.microsoft.com/office/powerpoint/2013/main/command">
      <pc:docMk/>
      <pc:sldMk cId="3082221813" sldId="262"/>
    </pc:sldMkLst>
    <p188:txBody>
      <a:bodyPr/>
      <a:lstStyle/>
      <a:p>
        <a:r>
          <a:rPr lang="en-US"/>
          <a:t>[@Moulton,Mark] </a:t>
        </a:r>
      </a:p>
    </p188:txBody>
  </p188:cm>
</p188:cmLst>
</file>

<file path=ppt/comments/modernComment_107_5FC5D4BC.xml><?xml version="1.0" encoding="utf-8"?>
<p188:cmLst xmlns:a="http://schemas.openxmlformats.org/drawingml/2006/main" xmlns:r="http://schemas.openxmlformats.org/officeDocument/2006/relationships" xmlns:p188="http://schemas.microsoft.com/office/powerpoint/2018/8/main">
  <p188:cm id="{9F2AE1F9-E8AC-4703-AC36-8E2257603E81}" authorId="{D2E14640-C58C-B5C3-B805-284452A9F4A5}" created="2022-03-31T14:07:34.560">
    <pc:sldMkLst xmlns:pc="http://schemas.microsoft.com/office/powerpoint/2013/main/command">
      <pc:docMk/>
      <pc:sldMk cId="1606800572" sldId="263"/>
    </pc:sldMkLst>
    <p188:txBody>
      <a:bodyPr/>
      <a:lstStyle/>
      <a:p>
        <a:r>
          <a:rPr lang="en-US"/>
          <a:t>[@Biernat,Wiktoria]</a:t>
        </a:r>
      </a:p>
    </p188:txBody>
  </p188:cm>
</p188:cmLst>
</file>

<file path=ppt/comments/modernComment_10A_80290E2C.xml><?xml version="1.0" encoding="utf-8"?>
<p188:cmLst xmlns:a="http://schemas.openxmlformats.org/drawingml/2006/main" xmlns:r="http://schemas.openxmlformats.org/officeDocument/2006/relationships" xmlns:p188="http://schemas.microsoft.com/office/powerpoint/2018/8/main">
  <p188:cm id="{35685FFF-6ECF-4DB2-BCD7-A5431423DF03}" authorId="{D2E14640-C58C-B5C3-B805-284452A9F4A5}" created="2022-03-31T14:05:37.418">
    <pc:sldMkLst xmlns:pc="http://schemas.microsoft.com/office/powerpoint/2013/main/command">
      <pc:docMk/>
      <pc:sldMk cId="2150174252" sldId="266"/>
    </pc:sldMkLst>
    <p188:txBody>
      <a:bodyPr/>
      <a:lstStyle/>
      <a:p>
        <a:r>
          <a:rPr lang="en-US"/>
          <a:t>[@Curtis,Cassandra] </a:t>
        </a:r>
      </a:p>
    </p188:txBody>
  </p188:cm>
</p188:cmLst>
</file>

<file path=ppt/comments/modernComment_10B_53B81C7A.xml><?xml version="1.0" encoding="utf-8"?>
<p188:cmLst xmlns:a="http://schemas.openxmlformats.org/drawingml/2006/main" xmlns:r="http://schemas.openxmlformats.org/officeDocument/2006/relationships" xmlns:p188="http://schemas.microsoft.com/office/powerpoint/2018/8/main">
  <p188:cm id="{858B36BD-3DC3-469F-B14B-2D43ECEEBC29}" authorId="{D2E14640-C58C-B5C3-B805-284452A9F4A5}" created="2022-03-31T14:05:24.965">
    <pc:sldMkLst xmlns:pc="http://schemas.microsoft.com/office/powerpoint/2013/main/command">
      <pc:docMk/>
      <pc:sldMk cId="1404574842" sldId="267"/>
    </pc:sldMkLst>
    <p188:txBody>
      <a:bodyPr/>
      <a:lstStyle/>
      <a:p>
        <a:r>
          <a:rPr lang="en-US"/>
          <a:t>[@Jones,Joshua] </a:t>
        </a:r>
      </a:p>
    </p188:txBody>
  </p188:cm>
</p188:cmLst>
</file>

<file path=ppt/comments/modernComment_10C_3A1BD99F.xml><?xml version="1.0" encoding="utf-8"?>
<p188:cmLst xmlns:a="http://schemas.openxmlformats.org/drawingml/2006/main" xmlns:r="http://schemas.openxmlformats.org/officeDocument/2006/relationships" xmlns:p188="http://schemas.microsoft.com/office/powerpoint/2018/8/main">
  <p188:cm id="{76D7ADF1-05F0-4E0E-9FA7-D9DF6CB37287}" authorId="{D2E14640-C58C-B5C3-B805-284452A9F4A5}" created="2022-03-31T14:05:15.856">
    <pc:sldMkLst xmlns:pc="http://schemas.microsoft.com/office/powerpoint/2013/main/command">
      <pc:docMk/>
      <pc:sldMk cId="974903711" sldId="268"/>
    </pc:sldMkLst>
    <p188:txBody>
      <a:bodyPr/>
      <a:lstStyle/>
      <a:p>
        <a:r>
          <a:rPr lang="en-US"/>
          <a:t>[@Moulton,Mark] </a:t>
        </a:r>
      </a:p>
    </p188:txBody>
  </p188:cm>
</p188:cmLst>
</file>

<file path=ppt/comments/modernComment_10D_76FA657E.xml><?xml version="1.0" encoding="utf-8"?>
<p188:cmLst xmlns:a="http://schemas.openxmlformats.org/drawingml/2006/main" xmlns:r="http://schemas.openxmlformats.org/officeDocument/2006/relationships" xmlns:p188="http://schemas.microsoft.com/office/powerpoint/2018/8/main">
  <p188:cm id="{502C6927-EF0F-49A8-8720-7CB5906CFF19}" authorId="{D2E14640-C58C-B5C3-B805-284452A9F4A5}" created="2022-03-31T14:05:07.762">
    <pc:sldMkLst xmlns:pc="http://schemas.microsoft.com/office/powerpoint/2013/main/command">
      <pc:docMk/>
      <pc:sldMk cId="1996121470" sldId="269"/>
    </pc:sldMkLst>
    <p188:txBody>
      <a:bodyPr/>
      <a:lstStyle/>
      <a:p>
        <a:r>
          <a:rPr lang="en-US"/>
          <a:t>[@Scoville,Rose] </a:t>
        </a:r>
      </a:p>
    </p188:txBody>
  </p188:cm>
</p188:cmLst>
</file>

<file path=ppt/comments/modernComment_10E_CDF386EF.xml><?xml version="1.0" encoding="utf-8"?>
<p188:cmLst xmlns:a="http://schemas.openxmlformats.org/drawingml/2006/main" xmlns:r="http://schemas.openxmlformats.org/officeDocument/2006/relationships" xmlns:p188="http://schemas.microsoft.com/office/powerpoint/2018/8/main">
  <p188:cm id="{982E07C0-2694-4BDD-A81E-97F23D51B5E1}" authorId="{D2E14640-C58C-B5C3-B805-284452A9F4A5}" created="2022-03-31T14:05:47.590">
    <pc:sldMkLst xmlns:pc="http://schemas.microsoft.com/office/powerpoint/2013/main/command">
      <pc:docMk/>
      <pc:sldMk cId="3455289071" sldId="270"/>
    </pc:sldMkLst>
    <p188:txBody>
      <a:bodyPr/>
      <a:lstStyle/>
      <a:p>
        <a:r>
          <a:rPr lang="en-US"/>
          <a:t>[@Biernat,Wiktoria] </a:t>
        </a:r>
      </a:p>
    </p188:txBody>
  </p188:cm>
</p188:cmLst>
</file>

<file path=ppt/comments/modernComment_10F_67D1A9AF.xml><?xml version="1.0" encoding="utf-8"?>
<p188:cmLst xmlns:a="http://schemas.openxmlformats.org/drawingml/2006/main" xmlns:r="http://schemas.openxmlformats.org/officeDocument/2006/relationships" xmlns:p188="http://schemas.microsoft.com/office/powerpoint/2018/8/main">
  <p188:cm id="{892F9DF8-A20C-4A7D-A977-AD796BE80CD2}" authorId="{D2E14640-C58C-B5C3-B805-284452A9F4A5}" created="2022-03-31T14:08:07.591">
    <pc:sldMkLst xmlns:pc="http://schemas.microsoft.com/office/powerpoint/2013/main/command">
      <pc:docMk/>
      <pc:sldMk cId="1741793711" sldId="271"/>
    </pc:sldMkLst>
    <p188:txBody>
      <a:bodyPr/>
      <a:lstStyle/>
      <a:p>
        <a:r>
          <a:rPr lang="en-US"/>
          <a:t>[@Scoville,Rose] </a:t>
        </a:r>
      </a:p>
    </p188:txBody>
  </p188:cm>
</p188:cmLst>
</file>

<file path=ppt/comments/modernComment_110_7365E888.xml><?xml version="1.0" encoding="utf-8"?>
<p188:cmLst xmlns:a="http://schemas.openxmlformats.org/drawingml/2006/main" xmlns:r="http://schemas.openxmlformats.org/officeDocument/2006/relationships" xmlns:p188="http://schemas.microsoft.com/office/powerpoint/2018/8/main">
  <p188:cm id="{B47E9C74-670C-4033-960A-A0B4221B06B8}" authorId="{D2E14640-C58C-B5C3-B805-284452A9F4A5}" created="2022-03-31T14:04:48.746">
    <pc:sldMkLst xmlns:pc="http://schemas.microsoft.com/office/powerpoint/2013/main/command">
      <pc:docMk/>
      <pc:sldMk cId="1936058504" sldId="272"/>
    </pc:sldMkLst>
    <p188:txBody>
      <a:bodyPr/>
      <a:lstStyle/>
      <a:p>
        <a:r>
          <a:rPr lang="en-US"/>
          <a:t>[@Moulton,Mark] </a:t>
        </a:r>
      </a:p>
    </p188:txBody>
  </p188:cm>
</p188:cmLst>
</file>

<file path=ppt/comments/modernComment_116_AE205AF8.xml><?xml version="1.0" encoding="utf-8"?>
<p188:cmLst xmlns:a="http://schemas.openxmlformats.org/drawingml/2006/main" xmlns:r="http://schemas.openxmlformats.org/officeDocument/2006/relationships" xmlns:p188="http://schemas.microsoft.com/office/powerpoint/2018/8/main">
  <p188:cm id="{B785716E-C3EC-4E9C-B161-CE4BC82BBD72}" authorId="{D2E14640-C58C-B5C3-B805-284452A9F4A5}" created="2022-04-10T07:54:45.157">
    <pc:sldMkLst xmlns:pc="http://schemas.microsoft.com/office/powerpoint/2013/main/command">
      <pc:docMk/>
      <pc:sldMk cId="2921356024" sldId="278"/>
    </pc:sldMkLst>
    <p188:txBody>
      <a:bodyPr/>
      <a:lstStyle/>
      <a:p>
        <a:r>
          <a:rPr lang="en-US"/>
          <a:t>[@Scoville,Rose] </a:t>
        </a:r>
      </a:p>
    </p188:txBody>
  </p188:cm>
</p188:cmLst>
</file>

<file path=ppt/comments/modernComment_11C_272927AE.xml><?xml version="1.0" encoding="utf-8"?>
<p188:cmLst xmlns:a="http://schemas.openxmlformats.org/drawingml/2006/main" xmlns:r="http://schemas.openxmlformats.org/officeDocument/2006/relationships" xmlns:p188="http://schemas.microsoft.com/office/powerpoint/2018/8/main">
  <p188:cm id="{CE5733E3-205A-48B4-BC39-B7B8379E660F}" authorId="{D2E14640-C58C-B5C3-B805-284452A9F4A5}" created="2022-04-10T07:55:10.470">
    <pc:sldMkLst xmlns:pc="http://schemas.microsoft.com/office/powerpoint/2013/main/command">
      <pc:docMk/>
      <pc:sldMk cId="657008558" sldId="284"/>
    </pc:sldMkLst>
    <p188:txBody>
      <a:bodyPr/>
      <a:lstStyle/>
      <a:p>
        <a:r>
          <a:rPr lang="en-US"/>
          <a:t>[@Scoville,Rose] </a:t>
        </a:r>
      </a:p>
    </p188:txBody>
  </p188:cm>
</p188:cmLst>
</file>

<file path=ppt/comments/modernComment_11E_C9C7EB2D.xml><?xml version="1.0" encoding="utf-8"?>
<p188:cmLst xmlns:a="http://schemas.openxmlformats.org/drawingml/2006/main" xmlns:r="http://schemas.openxmlformats.org/officeDocument/2006/relationships" xmlns:p188="http://schemas.microsoft.com/office/powerpoint/2018/8/main">
  <p188:cm id="{2BB25E80-5A0B-4125-BCA1-3BFE80F5AC7D}" authorId="{D2E14640-C58C-B5C3-B805-284452A9F4A5}" created="2022-04-10T07:55:00.704">
    <pc:sldMkLst xmlns:pc="http://schemas.microsoft.com/office/powerpoint/2013/main/command">
      <pc:docMk/>
      <pc:sldMk cId="3385322285" sldId="286"/>
    </pc:sldMkLst>
    <p188:txBody>
      <a:bodyPr/>
      <a:lstStyle/>
      <a:p>
        <a:r>
          <a:rPr lang="en-US"/>
          <a:t>[@Scoville,Rose]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4/29/2022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71386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0318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4463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029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9801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6391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72067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0088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775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5360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4/29/2022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629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4/29/2022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071694823"/>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6_B7B6F8F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07_5FC5D4BC.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microsoft.com/office/2018/10/relationships/comments" Target="../comments/modernComment_10F_67D1A9AF.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microsoft.com/office/2018/10/relationships/comments" Target="../comments/modernComment_116_AE205AF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1E_C9C7EB2D.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microsoft.com/office/2018/10/relationships/comments" Target="../comments/modernComment_11C_272927AE.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microsoft.com/office/2018/10/relationships/comments" Target="../comments/modernComment_110_7365E88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icons8.com/illustration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01_920D224D.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A_80290E2C.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E_CDF386EF.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B_53B81C7A.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C_3A1BD99F.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D_76FA657E.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Holographic neon on a shiny background">
            <a:extLst>
              <a:ext uri="{FF2B5EF4-FFF2-40B4-BE49-F238E27FC236}">
                <a16:creationId xmlns:a16="http://schemas.microsoft.com/office/drawing/2014/main" id="{C1C71286-C189-69FE-95CC-B383C461BA40}"/>
              </a:ext>
            </a:extLst>
          </p:cNvPr>
          <p:cNvPicPr>
            <a:picLocks noChangeAspect="1"/>
          </p:cNvPicPr>
          <p:nvPr/>
        </p:nvPicPr>
        <p:blipFill rotWithShape="1">
          <a:blip r:embed="rId3"/>
          <a:srcRect t="15605" r="-2" b="-2"/>
          <a:stretch/>
        </p:blipFill>
        <p:spPr>
          <a:xfrm>
            <a:off x="20" y="-1"/>
            <a:ext cx="12191980" cy="6858001"/>
          </a:xfrm>
          <a:custGeom>
            <a:avLst/>
            <a:gdLst/>
            <a:ahLst/>
            <a:cxnLst/>
            <a:rect l="l" t="t" r="r" b="b"/>
            <a:pathLst>
              <a:path w="12191999" h="6857999">
                <a:moveTo>
                  <a:pt x="0" y="0"/>
                </a:moveTo>
                <a:lnTo>
                  <a:pt x="12191999" y="0"/>
                </a:lnTo>
                <a:lnTo>
                  <a:pt x="12191999" y="6857999"/>
                </a:lnTo>
                <a:lnTo>
                  <a:pt x="4628129" y="6857999"/>
                </a:lnTo>
                <a:lnTo>
                  <a:pt x="4734519" y="6819371"/>
                </a:lnTo>
                <a:cubicBezTo>
                  <a:pt x="4938119" y="6741181"/>
                  <a:pt x="5132935" y="6652933"/>
                  <a:pt x="5315781" y="6551721"/>
                </a:cubicBezTo>
                <a:cubicBezTo>
                  <a:pt x="6619811" y="5830059"/>
                  <a:pt x="6364610" y="4934281"/>
                  <a:pt x="6058656" y="3948664"/>
                </a:cubicBezTo>
                <a:cubicBezTo>
                  <a:pt x="5601502" y="2476708"/>
                  <a:pt x="4958009" y="1222984"/>
                  <a:pt x="2540911" y="827627"/>
                </a:cubicBezTo>
                <a:cubicBezTo>
                  <a:pt x="1760946" y="699982"/>
                  <a:pt x="986522" y="591203"/>
                  <a:pt x="238021" y="541759"/>
                </a:cubicBezTo>
                <a:lnTo>
                  <a:pt x="0" y="529223"/>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1098468" y="4463141"/>
            <a:ext cx="3097481" cy="692728"/>
          </a:xfrm>
        </p:spPr>
        <p:txBody>
          <a:bodyPr anchor="b">
            <a:normAutofit/>
          </a:bodyPr>
          <a:lstStyle/>
          <a:p>
            <a:pPr algn="l"/>
            <a:r>
              <a:rPr lang="en-US">
                <a:solidFill>
                  <a:srgbClr val="FFFFFF">
                    <a:alpha val="70000"/>
                  </a:srgbClr>
                </a:solidFill>
              </a:rPr>
              <a:t>Capstone 2022</a:t>
            </a:r>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1098468" y="2537292"/>
            <a:ext cx="3097481" cy="1929741"/>
          </a:xfrm>
        </p:spPr>
        <p:txBody>
          <a:bodyPr>
            <a:normAutofit/>
          </a:bodyPr>
          <a:lstStyle/>
          <a:p>
            <a:pPr algn="l"/>
            <a:r>
              <a:rPr lang="en-US"/>
              <a:t>Virtual</a:t>
            </a:r>
            <a:br>
              <a:rPr lang="en-US"/>
            </a:br>
            <a:r>
              <a:rPr lang="en-US"/>
              <a:t>Kaiju</a:t>
            </a:r>
          </a:p>
        </p:txBody>
      </p:sp>
      <p:pic>
        <p:nvPicPr>
          <p:cNvPr id="5" name="Picture 5">
            <a:extLst>
              <a:ext uri="{FF2B5EF4-FFF2-40B4-BE49-F238E27FC236}">
                <a16:creationId xmlns:a16="http://schemas.microsoft.com/office/drawing/2014/main" id="{82FCE49C-87B8-2F40-165C-AA7C68F0728A}"/>
              </a:ext>
            </a:extLst>
          </p:cNvPr>
          <p:cNvPicPr>
            <a:picLocks noChangeAspect="1"/>
          </p:cNvPicPr>
          <p:nvPr/>
        </p:nvPicPr>
        <p:blipFill>
          <a:blip r:embed="rId4"/>
          <a:stretch>
            <a:fillRect/>
          </a:stretch>
        </p:blipFill>
        <p:spPr>
          <a:xfrm>
            <a:off x="5861971" y="847786"/>
            <a:ext cx="6693795" cy="6674003"/>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1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2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Freeform: Shape 2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83BE47CF-C2FE-8A21-1451-3BF9B98442AC}"/>
              </a:ext>
            </a:extLst>
          </p:cNvPr>
          <p:cNvSpPr>
            <a:spLocks noGrp="1"/>
          </p:cNvSpPr>
          <p:nvPr>
            <p:ph type="title"/>
          </p:nvPr>
        </p:nvSpPr>
        <p:spPr>
          <a:xfrm>
            <a:off x="1484416" y="2517501"/>
            <a:ext cx="2493819" cy="1514105"/>
          </a:xfrm>
        </p:spPr>
        <p:txBody>
          <a:bodyPr vert="horz" lIns="91440" tIns="45720" rIns="91440" bIns="45720" rtlCol="0" anchor="b">
            <a:normAutofit/>
          </a:bodyPr>
          <a:lstStyle/>
          <a:p>
            <a:r>
              <a:rPr lang="en-US">
                <a:solidFill>
                  <a:srgbClr val="FFFFFF"/>
                </a:solidFill>
              </a:rPr>
              <a:t>Process</a:t>
            </a:r>
            <a:endParaRPr lang="en-US">
              <a:ea typeface="+mj-ea"/>
              <a:cs typeface="+mj-cs"/>
            </a:endParaRPr>
          </a:p>
        </p:txBody>
      </p:sp>
      <p:pic>
        <p:nvPicPr>
          <p:cNvPr id="6" name="Picture 6" descr="A picture containing shape&#10;&#10;Description automatically generated">
            <a:extLst>
              <a:ext uri="{FF2B5EF4-FFF2-40B4-BE49-F238E27FC236}">
                <a16:creationId xmlns:a16="http://schemas.microsoft.com/office/drawing/2014/main" id="{94511193-3644-699E-D218-B4889B6AA0A5}"/>
              </a:ext>
            </a:extLst>
          </p:cNvPr>
          <p:cNvPicPr>
            <a:picLocks noChangeAspect="1"/>
          </p:cNvPicPr>
          <p:nvPr/>
        </p:nvPicPr>
        <p:blipFill>
          <a:blip r:embed="rId2"/>
          <a:stretch>
            <a:fillRect/>
          </a:stretch>
        </p:blipFill>
        <p:spPr>
          <a:xfrm>
            <a:off x="4714504" y="1499754"/>
            <a:ext cx="7473538" cy="5560621"/>
          </a:xfrm>
          <a:prstGeom prst="rect">
            <a:avLst/>
          </a:prstGeom>
        </p:spPr>
      </p:pic>
    </p:spTree>
    <p:extLst>
      <p:ext uri="{BB962C8B-B14F-4D97-AF65-F5344CB8AC3E}">
        <p14:creationId xmlns:p14="http://schemas.microsoft.com/office/powerpoint/2010/main" val="3533658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61AC-D377-FFE2-36A1-93170A8E68A8}"/>
              </a:ext>
            </a:extLst>
          </p:cNvPr>
          <p:cNvSpPr>
            <a:spLocks noGrp="1"/>
          </p:cNvSpPr>
          <p:nvPr>
            <p:ph type="title"/>
          </p:nvPr>
        </p:nvSpPr>
        <p:spPr>
          <a:xfrm>
            <a:off x="762000" y="616855"/>
            <a:ext cx="3810000" cy="625931"/>
          </a:xfrm>
        </p:spPr>
        <p:txBody>
          <a:bodyPr>
            <a:normAutofit/>
          </a:bodyPr>
          <a:lstStyle/>
          <a:p>
            <a:r>
              <a:rPr lang="en-US"/>
              <a:t>Where We Started</a:t>
            </a:r>
          </a:p>
        </p:txBody>
      </p:sp>
      <p:pic>
        <p:nvPicPr>
          <p:cNvPr id="5" name="Picture 5">
            <a:extLst>
              <a:ext uri="{FF2B5EF4-FFF2-40B4-BE49-F238E27FC236}">
                <a16:creationId xmlns:a16="http://schemas.microsoft.com/office/drawing/2014/main" id="{D05C8526-818A-6D12-8113-7AB979857F39}"/>
              </a:ext>
            </a:extLst>
          </p:cNvPr>
          <p:cNvPicPr>
            <a:picLocks noGrp="1" noChangeAspect="1"/>
          </p:cNvPicPr>
          <p:nvPr>
            <p:ph idx="1"/>
          </p:nvPr>
        </p:nvPicPr>
        <p:blipFill>
          <a:blip r:embed="rId3"/>
          <a:stretch>
            <a:fillRect/>
          </a:stretch>
        </p:blipFill>
        <p:spPr>
          <a:xfrm>
            <a:off x="6148436" y="762001"/>
            <a:ext cx="4467127" cy="5334000"/>
          </a:xfrm>
        </p:spPr>
      </p:pic>
      <p:sp>
        <p:nvSpPr>
          <p:cNvPr id="4" name="Text Placeholder 3">
            <a:extLst>
              <a:ext uri="{FF2B5EF4-FFF2-40B4-BE49-F238E27FC236}">
                <a16:creationId xmlns:a16="http://schemas.microsoft.com/office/drawing/2014/main" id="{5B6D2DFD-8A77-BDA0-D6A9-69B792E50915}"/>
              </a:ext>
            </a:extLst>
          </p:cNvPr>
          <p:cNvSpPr>
            <a:spLocks noGrp="1"/>
          </p:cNvSpPr>
          <p:nvPr>
            <p:ph type="body" sz="half" idx="2"/>
          </p:nvPr>
        </p:nvSpPr>
        <p:spPr>
          <a:xfrm>
            <a:off x="762000" y="1397000"/>
            <a:ext cx="4463142" cy="4916715"/>
          </a:xfrm>
        </p:spPr>
        <p:txBody>
          <a:bodyPr vert="horz" lIns="91440" tIns="45720" rIns="91440" bIns="45720" rtlCol="0" anchor="t">
            <a:noAutofit/>
          </a:bodyPr>
          <a:lstStyle/>
          <a:p>
            <a:r>
              <a:rPr lang="en-US" sz="1200">
                <a:solidFill>
                  <a:srgbClr val="FFFFFF">
                    <a:alpha val="70000"/>
                  </a:srgbClr>
                </a:solidFill>
              </a:rPr>
              <a:t>The team initially consisted of three members, full of excitement we quickly created a Discord server and started brainstorming project ideas. Shortly after, a fourth was added and she was caught up to speed and included in the brainstorming.</a:t>
            </a:r>
          </a:p>
          <a:p>
            <a:r>
              <a:rPr lang="en-US" sz="1200">
                <a:solidFill>
                  <a:srgbClr val="FFFFFF">
                    <a:alpha val="70000"/>
                  </a:srgbClr>
                </a:solidFill>
              </a:rPr>
              <a:t>We landed on an idea inspired by Tamagotchi and </a:t>
            </a:r>
            <a:r>
              <a:rPr lang="en-US" sz="1200" err="1">
                <a:solidFill>
                  <a:srgbClr val="FFFFFF">
                    <a:alpha val="70000"/>
                  </a:srgbClr>
                </a:solidFill>
              </a:rPr>
              <a:t>Neopets</a:t>
            </a:r>
            <a:r>
              <a:rPr lang="en-US" sz="1200">
                <a:solidFill>
                  <a:srgbClr val="FFFFFF">
                    <a:alpha val="70000"/>
                  </a:srgbClr>
                </a:solidFill>
              </a:rPr>
              <a:t> that we had grown up with. At first, the idea was to create a more extensive web-based application combining the depth of Tamagotchi's pet care and the breadth of </a:t>
            </a:r>
            <a:r>
              <a:rPr lang="en-US" sz="1200" err="1">
                <a:solidFill>
                  <a:srgbClr val="FFFFFF">
                    <a:alpha val="70000"/>
                  </a:srgbClr>
                </a:solidFill>
              </a:rPr>
              <a:t>Neopets</a:t>
            </a:r>
            <a:r>
              <a:rPr lang="en-US" sz="1200">
                <a:solidFill>
                  <a:srgbClr val="FFFFFF">
                    <a:alpha val="70000"/>
                  </a:srgbClr>
                </a:solidFill>
              </a:rPr>
              <a:t>' web connectivity. We quickly decided that was an absurdly large scope and instead planned for a more realistically sized minimum viable product for our initial proposal, a standalone application with a very small website/database component.</a:t>
            </a:r>
          </a:p>
          <a:p>
            <a:r>
              <a:rPr lang="en-US" sz="1200">
                <a:solidFill>
                  <a:srgbClr val="FFFFFF">
                    <a:alpha val="70000"/>
                  </a:srgbClr>
                </a:solidFill>
              </a:rPr>
              <a:t>After our initial proposal was submitted a fifth team member joined. We divvied the tasks, expanded the web element to reflect the newly added skills and interests, and reworked the Project Proposal.</a:t>
            </a:r>
          </a:p>
        </p:txBody>
      </p:sp>
    </p:spTree>
    <p:extLst>
      <p:ext uri="{BB962C8B-B14F-4D97-AF65-F5344CB8AC3E}">
        <p14:creationId xmlns:p14="http://schemas.microsoft.com/office/powerpoint/2010/main" val="308222181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Freeform: Shape 2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3" name="Freeform: Shape 3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4" name="Freeform: Shape 3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5" name="Rectangle 3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7">
            <a:extLst>
              <a:ext uri="{FF2B5EF4-FFF2-40B4-BE49-F238E27FC236}">
                <a16:creationId xmlns:a16="http://schemas.microsoft.com/office/drawing/2014/main" id="{3B415D11-6899-4C75-BEAD-79C4656DC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39">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4" name="Text Placeholder 3">
            <a:extLst>
              <a:ext uri="{FF2B5EF4-FFF2-40B4-BE49-F238E27FC236}">
                <a16:creationId xmlns:a16="http://schemas.microsoft.com/office/drawing/2014/main" id="{ED185ABD-2E61-CD56-024D-4F1E2A06F4B1}"/>
              </a:ext>
            </a:extLst>
          </p:cNvPr>
          <p:cNvSpPr>
            <a:spLocks noGrp="1"/>
          </p:cNvSpPr>
          <p:nvPr>
            <p:ph type="body" sz="half" idx="2"/>
          </p:nvPr>
        </p:nvSpPr>
        <p:spPr>
          <a:xfrm>
            <a:off x="7012899" y="2211049"/>
            <a:ext cx="4791856" cy="3710066"/>
          </a:xfrm>
        </p:spPr>
        <p:txBody>
          <a:bodyPr vert="horz" lIns="91440" tIns="45720" rIns="91440" bIns="45720" rtlCol="0" anchor="t">
            <a:normAutofit fontScale="55000" lnSpcReduction="20000"/>
          </a:bodyPr>
          <a:lstStyle/>
          <a:p>
            <a:r>
              <a:rPr lang="en-US" sz="2400">
                <a:solidFill>
                  <a:srgbClr val="FFFFFF">
                    <a:alpha val="70000"/>
                  </a:srgbClr>
                </a:solidFill>
                <a:ea typeface="+mn-lt"/>
                <a:cs typeface="+mn-lt"/>
              </a:rPr>
              <a:t>Unfortunately, communication problems started affecting our work output in the final stages, and</a:t>
            </a:r>
            <a:r>
              <a:rPr lang="en-US" sz="2400">
                <a:solidFill>
                  <a:srgbClr val="FFFFFF">
                    <a:alpha val="70000"/>
                  </a:srgbClr>
                </a:solidFill>
              </a:rPr>
              <a:t> while we didn't quite finish all our objectives for the deliverable of  Milestone 2, we continued to work after the fact and did complete most of them prior to the presentation deliverable.</a:t>
            </a:r>
          </a:p>
          <a:p>
            <a:r>
              <a:rPr lang="en-US" sz="2400">
                <a:solidFill>
                  <a:srgbClr val="FFFFFF">
                    <a:alpha val="70000"/>
                  </a:srgbClr>
                </a:solidFill>
              </a:rPr>
              <a:t>We ended up with a virtual pet with all the care functionality implemented. While there are no minigames or high scores being tracked as was originally planned, we believe that given slightly more time and slightly better communication going forward, we would be fully able to complete what we set out to build.</a:t>
            </a:r>
          </a:p>
          <a:p>
            <a:r>
              <a:rPr lang="en-US" sz="2400">
                <a:solidFill>
                  <a:srgbClr val="FFFFFF">
                    <a:alpha val="70000"/>
                  </a:srgbClr>
                </a:solidFill>
              </a:rPr>
              <a:t>Regardless, it was a great learning experience, and we're all quite proud of what we've worked as a team to create.</a:t>
            </a:r>
          </a:p>
        </p:txBody>
      </p:sp>
      <p:sp>
        <p:nvSpPr>
          <p:cNvPr id="2" name="Title 1">
            <a:extLst>
              <a:ext uri="{FF2B5EF4-FFF2-40B4-BE49-F238E27FC236}">
                <a16:creationId xmlns:a16="http://schemas.microsoft.com/office/drawing/2014/main" id="{1D8332D0-0101-0761-89C8-0E88CB4C51CF}"/>
              </a:ext>
            </a:extLst>
          </p:cNvPr>
          <p:cNvSpPr>
            <a:spLocks noGrp="1"/>
          </p:cNvSpPr>
          <p:nvPr>
            <p:ph type="title"/>
          </p:nvPr>
        </p:nvSpPr>
        <p:spPr>
          <a:xfrm>
            <a:off x="7012898" y="1036811"/>
            <a:ext cx="4409607" cy="936894"/>
          </a:xfrm>
        </p:spPr>
        <p:txBody>
          <a:bodyPr vert="horz" lIns="91440" tIns="45720" rIns="91440" bIns="45720" rtlCol="0" anchor="t">
            <a:normAutofit/>
          </a:bodyPr>
          <a:lstStyle/>
          <a:p>
            <a:r>
              <a:rPr lang="en-US"/>
              <a:t>Where We Ended</a:t>
            </a:r>
          </a:p>
        </p:txBody>
      </p:sp>
      <p:pic>
        <p:nvPicPr>
          <p:cNvPr id="6" name="Picture 6" descr="Background pattern&#10;&#10;Description automatically generated">
            <a:extLst>
              <a:ext uri="{FF2B5EF4-FFF2-40B4-BE49-F238E27FC236}">
                <a16:creationId xmlns:a16="http://schemas.microsoft.com/office/drawing/2014/main" id="{B2E277A9-F6A4-95E2-EB33-00AC27D0F659}"/>
              </a:ext>
            </a:extLst>
          </p:cNvPr>
          <p:cNvPicPr>
            <a:picLocks noGrp="1" noChangeAspect="1"/>
          </p:cNvPicPr>
          <p:nvPr>
            <p:ph idx="1"/>
          </p:nvPr>
        </p:nvPicPr>
        <p:blipFill>
          <a:blip r:embed="rId3"/>
          <a:stretch>
            <a:fillRect/>
          </a:stretch>
        </p:blipFill>
        <p:spPr>
          <a:xfrm>
            <a:off x="345440" y="2213984"/>
            <a:ext cx="6096000" cy="3466352"/>
          </a:xfrm>
        </p:spPr>
      </p:pic>
    </p:spTree>
    <p:extLst>
      <p:ext uri="{BB962C8B-B14F-4D97-AF65-F5344CB8AC3E}">
        <p14:creationId xmlns:p14="http://schemas.microsoft.com/office/powerpoint/2010/main" val="1606800572"/>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1739BFE-4278-FB29-AC1F-7E5BA33137F5}"/>
              </a:ext>
            </a:extLst>
          </p:cNvPr>
          <p:cNvSpPr/>
          <p:nvPr/>
        </p:nvSpPr>
        <p:spPr>
          <a:xfrm>
            <a:off x="534422" y="1722210"/>
            <a:ext cx="5987707" cy="9224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a:solidFill>
                  <a:schemeClr val="bg1"/>
                </a:solidFill>
                <a:ea typeface="+mn-lt"/>
                <a:cs typeface="+mn-lt"/>
              </a:rPr>
              <a:t>Kanban Board</a:t>
            </a:r>
          </a:p>
          <a:p>
            <a:endParaRPr lang="en-US" sz="1000">
              <a:solidFill>
                <a:schemeClr val="bg1"/>
              </a:solidFill>
              <a:ea typeface="+mn-lt"/>
              <a:cs typeface="+mn-lt"/>
            </a:endParaRPr>
          </a:p>
          <a:p>
            <a:r>
              <a:rPr lang="en-US" sz="1000">
                <a:solidFill>
                  <a:schemeClr val="bg1"/>
                </a:solidFill>
                <a:ea typeface="+mn-lt"/>
                <a:cs typeface="+mn-lt"/>
              </a:rPr>
              <a:t>Work for the current cycle was represented visually in Kanban style, with tasks collected within four columns: 'To Do', 'In Progress', 'In Review', and 'Done'.</a:t>
            </a:r>
            <a:endParaRPr lang="en-US" sz="1000">
              <a:solidFill>
                <a:schemeClr val="bg1"/>
              </a:solidFill>
            </a:endParaRPr>
          </a:p>
        </p:txBody>
      </p:sp>
      <p:sp>
        <p:nvSpPr>
          <p:cNvPr id="2" name="Title 1">
            <a:extLst>
              <a:ext uri="{FF2B5EF4-FFF2-40B4-BE49-F238E27FC236}">
                <a16:creationId xmlns:a16="http://schemas.microsoft.com/office/drawing/2014/main" id="{D24179BA-1945-2AF6-08F1-D217E239FF1F}"/>
              </a:ext>
            </a:extLst>
          </p:cNvPr>
          <p:cNvSpPr>
            <a:spLocks noGrp="1"/>
          </p:cNvSpPr>
          <p:nvPr>
            <p:ph type="title" idx="4294967295"/>
          </p:nvPr>
        </p:nvSpPr>
        <p:spPr>
          <a:xfrm>
            <a:off x="1358107" y="553131"/>
            <a:ext cx="4976018" cy="1084262"/>
          </a:xfrm>
        </p:spPr>
        <p:txBody>
          <a:bodyPr vert="horz" lIns="91440" tIns="45720" rIns="91440" bIns="45720" rtlCol="0" anchor="ctr">
            <a:normAutofit/>
          </a:bodyPr>
          <a:lstStyle/>
          <a:p>
            <a:r>
              <a:rPr lang="en-US" sz="3200"/>
              <a:t>Methodology</a:t>
            </a:r>
            <a:br>
              <a:rPr lang="en-US" sz="2400"/>
            </a:br>
            <a:r>
              <a:rPr lang="en-US" sz="2000"/>
              <a:t>Kanban (Agile)</a:t>
            </a:r>
          </a:p>
        </p:txBody>
      </p:sp>
      <p:pic>
        <p:nvPicPr>
          <p:cNvPr id="15" name="Graphic 15" descr="Circles with arrows with solid fill">
            <a:extLst>
              <a:ext uri="{FF2B5EF4-FFF2-40B4-BE49-F238E27FC236}">
                <a16:creationId xmlns:a16="http://schemas.microsoft.com/office/drawing/2014/main" id="{46B19271-D4FF-FDBB-1708-7E5453CD74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351" y="667862"/>
            <a:ext cx="801677" cy="777865"/>
          </a:xfrm>
          <a:prstGeom prst="rect">
            <a:avLst/>
          </a:prstGeom>
        </p:spPr>
      </p:pic>
      <p:sp>
        <p:nvSpPr>
          <p:cNvPr id="10" name="Rectangle: Rounded Corners 9">
            <a:extLst>
              <a:ext uri="{FF2B5EF4-FFF2-40B4-BE49-F238E27FC236}">
                <a16:creationId xmlns:a16="http://schemas.microsoft.com/office/drawing/2014/main" id="{793D2E44-A629-EB38-715F-69C61E5C2DAB}"/>
              </a:ext>
            </a:extLst>
          </p:cNvPr>
          <p:cNvSpPr/>
          <p:nvPr/>
        </p:nvSpPr>
        <p:spPr>
          <a:xfrm>
            <a:off x="534420" y="2805679"/>
            <a:ext cx="5987707" cy="110104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57150">
              <a:lnSpc>
                <a:spcPct val="114999"/>
              </a:lnSpc>
              <a:spcAft>
                <a:spcPts val="600"/>
              </a:spcAft>
            </a:pPr>
            <a:r>
              <a:rPr lang="en-US" sz="1200" b="1">
                <a:solidFill>
                  <a:schemeClr val="bg1"/>
                </a:solidFill>
                <a:ea typeface="+mn-lt"/>
                <a:cs typeface="+mn-lt"/>
              </a:rPr>
              <a:t>Epics</a:t>
            </a:r>
          </a:p>
          <a:p>
            <a:pPr marL="57150">
              <a:lnSpc>
                <a:spcPct val="114999"/>
              </a:lnSpc>
              <a:spcAft>
                <a:spcPts val="600"/>
              </a:spcAft>
            </a:pPr>
            <a:r>
              <a:rPr lang="en-US" sz="1000">
                <a:solidFill>
                  <a:schemeClr val="bg1"/>
                </a:solidFill>
                <a:ea typeface="+mn-lt"/>
                <a:cs typeface="+mn-lt"/>
              </a:rPr>
              <a:t>The project was divided into epics (cycles) with each epic representing a deliverable milestone. As each milestone was met, the Kanban board was be reviewed and reset for the next cycle.</a:t>
            </a:r>
            <a:endParaRPr lang="en-US">
              <a:solidFill>
                <a:schemeClr val="bg1"/>
              </a:solidFill>
            </a:endParaRPr>
          </a:p>
          <a:p>
            <a:pPr algn="ctr"/>
            <a:endParaRPr lang="en-US" sz="1000">
              <a:solidFill>
                <a:schemeClr val="bg1"/>
              </a:solidFill>
            </a:endParaRPr>
          </a:p>
        </p:txBody>
      </p:sp>
      <p:sp>
        <p:nvSpPr>
          <p:cNvPr id="11" name="Rectangle: Rounded Corners 10">
            <a:extLst>
              <a:ext uri="{FF2B5EF4-FFF2-40B4-BE49-F238E27FC236}">
                <a16:creationId xmlns:a16="http://schemas.microsoft.com/office/drawing/2014/main" id="{3777ADCC-C815-3A6B-3EB3-B6337EB1A10B}"/>
              </a:ext>
            </a:extLst>
          </p:cNvPr>
          <p:cNvSpPr/>
          <p:nvPr/>
        </p:nvSpPr>
        <p:spPr>
          <a:xfrm>
            <a:off x="534420" y="4067741"/>
            <a:ext cx="5987707" cy="11367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57150">
              <a:lnSpc>
                <a:spcPct val="114999"/>
              </a:lnSpc>
              <a:spcAft>
                <a:spcPts val="600"/>
              </a:spcAft>
            </a:pPr>
            <a:r>
              <a:rPr lang="en-US" sz="1200" b="1">
                <a:solidFill>
                  <a:schemeClr val="bg1"/>
                </a:solidFill>
                <a:ea typeface="+mn-lt"/>
                <a:cs typeface="+mn-lt"/>
              </a:rPr>
              <a:t>Tasks</a:t>
            </a:r>
          </a:p>
          <a:p>
            <a:pPr marL="57150">
              <a:lnSpc>
                <a:spcPct val="114999"/>
              </a:lnSpc>
              <a:spcAft>
                <a:spcPts val="600"/>
              </a:spcAft>
            </a:pPr>
            <a:r>
              <a:rPr lang="en-US" sz="1000">
                <a:solidFill>
                  <a:schemeClr val="bg1"/>
                </a:solidFill>
                <a:ea typeface="+mn-lt"/>
                <a:cs typeface="+mn-lt"/>
              </a:rPr>
              <a:t>The work required to meet that deliverable was divided into tasks and subtasks, represented as tickets on the Kanban board. These tasks displayed work description, assignee, deadline, dependencies, and linked to development branches within the project's source code.</a:t>
            </a:r>
            <a:endParaRPr lang="en-US" sz="1000">
              <a:solidFill>
                <a:schemeClr val="bg1"/>
              </a:solidFill>
            </a:endParaRPr>
          </a:p>
          <a:p>
            <a:pPr algn="ctr"/>
            <a:endParaRPr lang="en-US" sz="1000">
              <a:solidFill>
                <a:schemeClr val="bg1"/>
              </a:solidFill>
            </a:endParaRPr>
          </a:p>
        </p:txBody>
      </p:sp>
      <p:sp>
        <p:nvSpPr>
          <p:cNvPr id="12" name="Rectangle: Rounded Corners 11">
            <a:extLst>
              <a:ext uri="{FF2B5EF4-FFF2-40B4-BE49-F238E27FC236}">
                <a16:creationId xmlns:a16="http://schemas.microsoft.com/office/drawing/2014/main" id="{A1E3B8C2-2CE6-3C79-86D5-BE3D753DCC7A}"/>
              </a:ext>
            </a:extLst>
          </p:cNvPr>
          <p:cNvSpPr/>
          <p:nvPr/>
        </p:nvSpPr>
        <p:spPr>
          <a:xfrm>
            <a:off x="534420" y="5389335"/>
            <a:ext cx="5987707" cy="9581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57150">
              <a:lnSpc>
                <a:spcPct val="114999"/>
              </a:lnSpc>
              <a:spcAft>
                <a:spcPts val="600"/>
              </a:spcAft>
            </a:pPr>
            <a:r>
              <a:rPr lang="en-US" sz="1200" b="1">
                <a:solidFill>
                  <a:schemeClr val="bg1"/>
                </a:solidFill>
                <a:ea typeface="+mn-lt"/>
                <a:cs typeface="+mn-lt"/>
              </a:rPr>
              <a:t>Backlog</a:t>
            </a:r>
          </a:p>
          <a:p>
            <a:pPr marL="57150">
              <a:lnSpc>
                <a:spcPct val="114999"/>
              </a:lnSpc>
              <a:spcAft>
                <a:spcPts val="600"/>
              </a:spcAft>
            </a:pPr>
            <a:r>
              <a:rPr lang="en-US" sz="1000">
                <a:solidFill>
                  <a:schemeClr val="bg1"/>
                </a:solidFill>
                <a:ea typeface="+mn-lt"/>
                <a:cs typeface="+mn-lt"/>
              </a:rPr>
              <a:t>All the project's tasks were listed within a project backlog. This master list of future work functioned as a hopper that fed into the board at the beginning of each new cycle.</a:t>
            </a:r>
            <a:endParaRPr lang="en-US" sz="1000">
              <a:solidFill>
                <a:schemeClr val="bg1"/>
              </a:solidFill>
            </a:endParaRPr>
          </a:p>
          <a:p>
            <a:pPr algn="ctr"/>
            <a:endParaRPr lang="en-US" sz="1000">
              <a:solidFill>
                <a:schemeClr val="bg1"/>
              </a:solidFill>
            </a:endParaRPr>
          </a:p>
        </p:txBody>
      </p:sp>
      <p:pic>
        <p:nvPicPr>
          <p:cNvPr id="7" name="Picture 7" descr="Graphical user interface, application, Teams&#10;&#10;Description automatically generated">
            <a:extLst>
              <a:ext uri="{FF2B5EF4-FFF2-40B4-BE49-F238E27FC236}">
                <a16:creationId xmlns:a16="http://schemas.microsoft.com/office/drawing/2014/main" id="{35AC112F-BF01-3DF6-F563-418811CF6361}"/>
              </a:ext>
            </a:extLst>
          </p:cNvPr>
          <p:cNvPicPr>
            <a:picLocks noChangeAspect="1"/>
          </p:cNvPicPr>
          <p:nvPr/>
        </p:nvPicPr>
        <p:blipFill>
          <a:blip r:embed="rId5"/>
          <a:stretch>
            <a:fillRect/>
          </a:stretch>
        </p:blipFill>
        <p:spPr>
          <a:xfrm>
            <a:off x="6917645" y="737516"/>
            <a:ext cx="4486614" cy="4469024"/>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3" descr="Graphical user interface, text, application&#10;&#10;Description automatically generated">
            <a:extLst>
              <a:ext uri="{FF2B5EF4-FFF2-40B4-BE49-F238E27FC236}">
                <a16:creationId xmlns:a16="http://schemas.microsoft.com/office/drawing/2014/main" id="{7861F9F4-5175-DAEF-7BD7-E7453C59E3D9}"/>
              </a:ext>
            </a:extLst>
          </p:cNvPr>
          <p:cNvPicPr>
            <a:picLocks noChangeAspect="1"/>
          </p:cNvPicPr>
          <p:nvPr/>
        </p:nvPicPr>
        <p:blipFill>
          <a:blip r:embed="rId6"/>
          <a:stretch>
            <a:fillRect/>
          </a:stretch>
        </p:blipFill>
        <p:spPr>
          <a:xfrm>
            <a:off x="9359900" y="2231096"/>
            <a:ext cx="2461988" cy="2450237"/>
          </a:xfrm>
          <a:prstGeom prst="ellipse">
            <a:avLst/>
          </a:prstGeom>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12" descr="Graphical user interface, text, application, email&#10;&#10;Description automatically generated">
            <a:extLst>
              <a:ext uri="{FF2B5EF4-FFF2-40B4-BE49-F238E27FC236}">
                <a16:creationId xmlns:a16="http://schemas.microsoft.com/office/drawing/2014/main" id="{B8E80D9B-8618-7F01-0A52-5FFEFF92B4C0}"/>
              </a:ext>
            </a:extLst>
          </p:cNvPr>
          <p:cNvPicPr>
            <a:picLocks noChangeAspect="1"/>
          </p:cNvPicPr>
          <p:nvPr/>
        </p:nvPicPr>
        <p:blipFill>
          <a:blip r:embed="rId7"/>
          <a:stretch>
            <a:fillRect/>
          </a:stretch>
        </p:blipFill>
        <p:spPr>
          <a:xfrm>
            <a:off x="8366578" y="3959568"/>
            <a:ext cx="2743200" cy="2632750"/>
          </a:xfrm>
          <a:prstGeom prst="ellipse">
            <a:avLst/>
          </a:prstGeom>
          <a:ln w="63500" cap="rnd">
            <a:solidFill>
              <a:schemeClr val="accent1">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Arrow: Right 12">
            <a:extLst>
              <a:ext uri="{FF2B5EF4-FFF2-40B4-BE49-F238E27FC236}">
                <a16:creationId xmlns:a16="http://schemas.microsoft.com/office/drawing/2014/main" id="{D4588246-B8CB-E12B-172A-E491CC922870}"/>
              </a:ext>
            </a:extLst>
          </p:cNvPr>
          <p:cNvSpPr/>
          <p:nvPr/>
        </p:nvSpPr>
        <p:spPr>
          <a:xfrm>
            <a:off x="6515382" y="1946165"/>
            <a:ext cx="508001" cy="4807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89BA8A3-A53A-7DAB-87A1-C6F5AD44BA68}"/>
              </a:ext>
            </a:extLst>
          </p:cNvPr>
          <p:cNvSpPr/>
          <p:nvPr/>
        </p:nvSpPr>
        <p:spPr>
          <a:xfrm>
            <a:off x="6525278" y="5629164"/>
            <a:ext cx="1950356" cy="480785"/>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C8E3C62-4921-2136-E289-142DB3252C30}"/>
              </a:ext>
            </a:extLst>
          </p:cNvPr>
          <p:cNvSpPr/>
          <p:nvPr/>
        </p:nvSpPr>
        <p:spPr>
          <a:xfrm>
            <a:off x="6515381" y="3116377"/>
            <a:ext cx="2803070" cy="48078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DF02890-6D54-A964-9EEF-D0D219AC9B8A}"/>
              </a:ext>
            </a:extLst>
          </p:cNvPr>
          <p:cNvSpPr/>
          <p:nvPr/>
        </p:nvSpPr>
        <p:spPr>
          <a:xfrm>
            <a:off x="6479920" y="4096092"/>
            <a:ext cx="716644" cy="480785"/>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62943E4-0C64-E173-1A37-1F2A4407D661}"/>
              </a:ext>
            </a:extLst>
          </p:cNvPr>
          <p:cNvSpPr/>
          <p:nvPr/>
        </p:nvSpPr>
        <p:spPr>
          <a:xfrm>
            <a:off x="7199086" y="3987800"/>
            <a:ext cx="916214" cy="535215"/>
          </a:xfrm>
          <a:prstGeom prst="roundRect">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793711"/>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1739BFE-4278-FB29-AC1F-7E5BA33137F5}"/>
              </a:ext>
            </a:extLst>
          </p:cNvPr>
          <p:cNvSpPr/>
          <p:nvPr/>
        </p:nvSpPr>
        <p:spPr>
          <a:xfrm>
            <a:off x="910474" y="1623249"/>
            <a:ext cx="5987707" cy="16273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a:solidFill>
                  <a:schemeClr val="bg1"/>
                </a:solidFill>
                <a:ea typeface="+mn-lt"/>
                <a:cs typeface="+mn-lt"/>
              </a:rPr>
              <a:t>Retrospectives</a:t>
            </a:r>
            <a:endParaRPr lang="en-US">
              <a:solidFill>
                <a:schemeClr val="bg1"/>
              </a:solidFill>
            </a:endParaRPr>
          </a:p>
          <a:p>
            <a:endParaRPr lang="en-US" sz="1000">
              <a:solidFill>
                <a:schemeClr val="bg1"/>
              </a:solidFill>
            </a:endParaRPr>
          </a:p>
          <a:p>
            <a:r>
              <a:rPr lang="en-US" sz="1000">
                <a:solidFill>
                  <a:schemeClr val="bg1"/>
                </a:solidFill>
              </a:rPr>
              <a:t>The team held retrospectives at the end of each development phase to review the work done in that phase. We anonymously contributed to three categories: what went well (keep doing), what could have gone better (stop doing), and lessons learned (start doing). We also contributed any questions we had. After all learnings and questions were added, we discussed each item and made action items to improve the next phase.</a:t>
            </a:r>
            <a:endParaRPr lang="en-US">
              <a:solidFill>
                <a:schemeClr val="bg1"/>
              </a:solidFill>
            </a:endParaRPr>
          </a:p>
        </p:txBody>
      </p:sp>
      <p:sp>
        <p:nvSpPr>
          <p:cNvPr id="2" name="Title 1">
            <a:extLst>
              <a:ext uri="{FF2B5EF4-FFF2-40B4-BE49-F238E27FC236}">
                <a16:creationId xmlns:a16="http://schemas.microsoft.com/office/drawing/2014/main" id="{D24179BA-1945-2AF6-08F1-D217E239FF1F}"/>
              </a:ext>
            </a:extLst>
          </p:cNvPr>
          <p:cNvSpPr>
            <a:spLocks noGrp="1"/>
          </p:cNvSpPr>
          <p:nvPr>
            <p:ph type="title" idx="4294967295"/>
          </p:nvPr>
        </p:nvSpPr>
        <p:spPr>
          <a:xfrm>
            <a:off x="1526341" y="553131"/>
            <a:ext cx="5263004" cy="1084262"/>
          </a:xfrm>
        </p:spPr>
        <p:txBody>
          <a:bodyPr vert="horz" lIns="91440" tIns="45720" rIns="91440" bIns="45720" rtlCol="0" anchor="ctr">
            <a:normAutofit/>
          </a:bodyPr>
          <a:lstStyle/>
          <a:p>
            <a:r>
              <a:rPr lang="en-US" sz="3200"/>
              <a:t>Reflections on Team Process</a:t>
            </a:r>
            <a:endParaRPr lang="en-US" sz="2400"/>
          </a:p>
        </p:txBody>
      </p:sp>
      <p:sp>
        <p:nvSpPr>
          <p:cNvPr id="10" name="Rectangle: Rounded Corners 9">
            <a:extLst>
              <a:ext uri="{FF2B5EF4-FFF2-40B4-BE49-F238E27FC236}">
                <a16:creationId xmlns:a16="http://schemas.microsoft.com/office/drawing/2014/main" id="{793D2E44-A629-EB38-715F-69C61E5C2DAB}"/>
              </a:ext>
            </a:extLst>
          </p:cNvPr>
          <p:cNvSpPr/>
          <p:nvPr/>
        </p:nvSpPr>
        <p:spPr>
          <a:xfrm>
            <a:off x="910472" y="3437328"/>
            <a:ext cx="5987707" cy="277518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57150">
              <a:spcAft>
                <a:spcPts val="600"/>
              </a:spcAft>
            </a:pPr>
            <a:r>
              <a:rPr lang="en-US" sz="1200" b="1">
                <a:solidFill>
                  <a:schemeClr val="bg1"/>
                </a:solidFill>
              </a:rPr>
              <a:t>Key Learnings and Take-aways</a:t>
            </a:r>
            <a:endParaRPr lang="en-US">
              <a:solidFill>
                <a:schemeClr val="bg1"/>
              </a:solidFill>
            </a:endParaRPr>
          </a:p>
          <a:p>
            <a:pPr marL="228600" indent="-171450">
              <a:spcAft>
                <a:spcPts val="600"/>
              </a:spcAft>
              <a:buFont typeface="Arial"/>
              <a:buChar char="•"/>
            </a:pPr>
            <a:endParaRPr lang="en-US" sz="1000">
              <a:solidFill>
                <a:schemeClr val="bg1"/>
              </a:solidFill>
            </a:endParaRPr>
          </a:p>
          <a:p>
            <a:pPr marL="228600" indent="-171450">
              <a:spcAft>
                <a:spcPts val="600"/>
              </a:spcAft>
              <a:buFont typeface="Arial"/>
              <a:buChar char="•"/>
            </a:pPr>
            <a:r>
              <a:rPr lang="en-US" sz="1000">
                <a:solidFill>
                  <a:schemeClr val="bg1"/>
                </a:solidFill>
              </a:rPr>
              <a:t>Frequent (twice a week) "stand-ups" or team member updates helps maintain a greater sense of connectivity and responsibility to the project and colleagues.</a:t>
            </a:r>
            <a:endParaRPr lang="en-US">
              <a:solidFill>
                <a:schemeClr val="bg1"/>
              </a:solidFill>
            </a:endParaRPr>
          </a:p>
          <a:p>
            <a:pPr marL="228600" indent="-171450">
              <a:spcAft>
                <a:spcPts val="600"/>
              </a:spcAft>
              <a:buFont typeface="Arial"/>
              <a:buChar char="•"/>
            </a:pPr>
            <a:r>
              <a:rPr lang="en-US" sz="1000">
                <a:solidFill>
                  <a:schemeClr val="bg1"/>
                </a:solidFill>
              </a:rPr>
              <a:t>Individual communication and updates on one's own capacity to complete work is crucial for project group/project success, as work is highly interconnected.</a:t>
            </a:r>
          </a:p>
          <a:p>
            <a:pPr marL="228600" indent="-171450">
              <a:spcAft>
                <a:spcPts val="600"/>
              </a:spcAft>
              <a:buFont typeface="Arial"/>
              <a:buChar char="•"/>
            </a:pPr>
            <a:r>
              <a:rPr lang="en-US" sz="1000">
                <a:solidFill>
                  <a:schemeClr val="bg1"/>
                </a:solidFill>
              </a:rPr>
              <a:t>Regular shared learning as project progresses is an effective, efficient tool for keeping all team members educated and working in tandem toward the same goals. Conversely, when members work in isolation, goals become muddled.</a:t>
            </a:r>
          </a:p>
          <a:p>
            <a:pPr marL="228600" indent="-171450">
              <a:spcAft>
                <a:spcPts val="600"/>
              </a:spcAft>
              <a:buFont typeface="Arial"/>
              <a:buChar char="•"/>
            </a:pPr>
            <a:r>
              <a:rPr lang="en-US" sz="1000">
                <a:solidFill>
                  <a:schemeClr val="bg1"/>
                </a:solidFill>
              </a:rPr>
              <a:t>Retrospectives are helpful for identifying bottlenecks and roadblocks early. Follow-up implementation of team suggestions is equally important.</a:t>
            </a:r>
          </a:p>
        </p:txBody>
      </p:sp>
      <p:pic>
        <p:nvPicPr>
          <p:cNvPr id="5" name="Picture 6" descr="Table&#10;&#10;Description automatically generated">
            <a:extLst>
              <a:ext uri="{FF2B5EF4-FFF2-40B4-BE49-F238E27FC236}">
                <a16:creationId xmlns:a16="http://schemas.microsoft.com/office/drawing/2014/main" id="{2EB0501B-FA89-6ED5-BDDD-870736463116}"/>
              </a:ext>
            </a:extLst>
          </p:cNvPr>
          <p:cNvPicPr>
            <a:picLocks noChangeAspect="1"/>
          </p:cNvPicPr>
          <p:nvPr/>
        </p:nvPicPr>
        <p:blipFill>
          <a:blip r:embed="rId3"/>
          <a:stretch>
            <a:fillRect/>
          </a:stretch>
        </p:blipFill>
        <p:spPr>
          <a:xfrm>
            <a:off x="7752609" y="1624644"/>
            <a:ext cx="3633848" cy="3390999"/>
          </a:xfrm>
          <a:prstGeom prst="rect">
            <a:avLst/>
          </a:prstGeom>
        </p:spPr>
      </p:pic>
      <p:pic>
        <p:nvPicPr>
          <p:cNvPr id="7" name="Graphic 7" descr="Magnifying glass with solid fill">
            <a:extLst>
              <a:ext uri="{FF2B5EF4-FFF2-40B4-BE49-F238E27FC236}">
                <a16:creationId xmlns:a16="http://schemas.microsoft.com/office/drawing/2014/main" id="{2E9D0057-71AA-562C-F29A-C9A1C32185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460" y="844136"/>
            <a:ext cx="488869" cy="488869"/>
          </a:xfrm>
          <a:prstGeom prst="rect">
            <a:avLst/>
          </a:prstGeom>
        </p:spPr>
      </p:pic>
      <p:pic>
        <p:nvPicPr>
          <p:cNvPr id="8" name="Picture 8" descr="A picture containing text, vector graphics, silhouette&#10;&#10;Description automatically generated">
            <a:extLst>
              <a:ext uri="{FF2B5EF4-FFF2-40B4-BE49-F238E27FC236}">
                <a16:creationId xmlns:a16="http://schemas.microsoft.com/office/drawing/2014/main" id="{1216FABF-1D33-6201-1050-4B252876ED3C}"/>
              </a:ext>
            </a:extLst>
          </p:cNvPr>
          <p:cNvPicPr>
            <a:picLocks noChangeAspect="1"/>
          </p:cNvPicPr>
          <p:nvPr/>
        </p:nvPicPr>
        <p:blipFill>
          <a:blip r:embed="rId6"/>
          <a:stretch>
            <a:fillRect/>
          </a:stretch>
        </p:blipFill>
        <p:spPr>
          <a:xfrm>
            <a:off x="8445337" y="3522026"/>
            <a:ext cx="4029692" cy="4049484"/>
          </a:xfrm>
          <a:prstGeom prst="rect">
            <a:avLst/>
          </a:prstGeom>
        </p:spPr>
      </p:pic>
      <p:sp>
        <p:nvSpPr>
          <p:cNvPr id="3" name="Arrow: Right 2">
            <a:extLst>
              <a:ext uri="{FF2B5EF4-FFF2-40B4-BE49-F238E27FC236}">
                <a16:creationId xmlns:a16="http://schemas.microsoft.com/office/drawing/2014/main" id="{5BC374AD-38DB-AD17-DCFA-B02CA071B931}"/>
              </a:ext>
            </a:extLst>
          </p:cNvPr>
          <p:cNvSpPr/>
          <p:nvPr/>
        </p:nvSpPr>
        <p:spPr>
          <a:xfrm>
            <a:off x="6851851" y="2134190"/>
            <a:ext cx="864259" cy="4807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35602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useBgFill="1">
        <p:nvSpPr>
          <p:cNvPr id="37" name="Rectangle 36">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F0B9DADA-7F03-4B7B-80A1-824C16E67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5910" y="2"/>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8" fmla="*/ 0 w 5756090"/>
              <a:gd name="connsiteY8" fmla="*/ 0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20758FF1-C584-443B-AD47-57B8F296C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Graphic 4" descr="Treasure Map with solid fill">
            <a:extLst>
              <a:ext uri="{FF2B5EF4-FFF2-40B4-BE49-F238E27FC236}">
                <a16:creationId xmlns:a16="http://schemas.microsoft.com/office/drawing/2014/main" id="{64F15285-6370-A1D6-F8BD-3DD62C6E77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708" y="758372"/>
            <a:ext cx="687614" cy="676893"/>
          </a:xfrm>
          <a:prstGeom prst="rect">
            <a:avLst/>
          </a:prstGeom>
        </p:spPr>
      </p:pic>
      <p:sp>
        <p:nvSpPr>
          <p:cNvPr id="11" name="Title 1">
            <a:extLst>
              <a:ext uri="{FF2B5EF4-FFF2-40B4-BE49-F238E27FC236}">
                <a16:creationId xmlns:a16="http://schemas.microsoft.com/office/drawing/2014/main" id="{D557898A-C272-2336-0303-273E6628F960}"/>
              </a:ext>
            </a:extLst>
          </p:cNvPr>
          <p:cNvSpPr txBox="1">
            <a:spLocks/>
          </p:cNvSpPr>
          <p:nvPr/>
        </p:nvSpPr>
        <p:spPr>
          <a:xfrm>
            <a:off x="1783639" y="553131"/>
            <a:ext cx="3491603" cy="108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Documentation</a:t>
            </a:r>
            <a:endParaRPr lang="en-US"/>
          </a:p>
        </p:txBody>
      </p:sp>
      <p:sp>
        <p:nvSpPr>
          <p:cNvPr id="12" name="TextBox 11">
            <a:extLst>
              <a:ext uri="{FF2B5EF4-FFF2-40B4-BE49-F238E27FC236}">
                <a16:creationId xmlns:a16="http://schemas.microsoft.com/office/drawing/2014/main" id="{A7544F66-5DA4-5CF0-3AE7-2554F109345E}"/>
              </a:ext>
            </a:extLst>
          </p:cNvPr>
          <p:cNvSpPr txBox="1"/>
          <p:nvPr/>
        </p:nvSpPr>
        <p:spPr>
          <a:xfrm>
            <a:off x="920338" y="1593273"/>
            <a:ext cx="4354286" cy="4938153"/>
          </a:xfrm>
          <a:prstGeom prst="rect">
            <a:avLst/>
          </a:prstGeom>
        </p:spPr>
        <p:txBody>
          <a:bodyPr rot="0" spcFirstLastPara="0" vert="horz" lIns="91440" tIns="45720" rIns="91440" bIns="45720" numCol="1" spcCol="0" rtlCol="0" fromWordArt="0" anchor="t" anchorCtr="0" forceAA="0" compatLnSpc="1">
            <a:prstTxWarp prst="textNoShape">
              <a:avLst/>
            </a:prstTxWarp>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 defTabSz="914400">
              <a:lnSpc>
                <a:spcPct val="115000"/>
              </a:lnSpc>
              <a:spcAft>
                <a:spcPts val="600"/>
              </a:spcAft>
            </a:pPr>
            <a:r>
              <a:rPr lang="en-US" sz="1400">
                <a:solidFill>
                  <a:srgbClr val="FFFFFF">
                    <a:alpha val="70000"/>
                  </a:srgbClr>
                </a:solidFill>
              </a:rPr>
              <a:t>The following documentation was used throughout the project's planning and execution.</a:t>
            </a:r>
          </a:p>
          <a:p>
            <a:pPr marL="57150" defTabSz="914400">
              <a:lnSpc>
                <a:spcPct val="114999"/>
              </a:lnSpc>
              <a:spcAft>
                <a:spcPts val="600"/>
              </a:spcAft>
            </a:pPr>
            <a:endParaRPr lang="en-US" sz="1400">
              <a:solidFill>
                <a:schemeClr val="tx1">
                  <a:alpha val="70000"/>
                </a:schemeClr>
              </a:solidFill>
            </a:endParaRPr>
          </a:p>
          <a:p>
            <a:pPr marL="285750" indent="-228600" defTabSz="914400">
              <a:lnSpc>
                <a:spcPct val="114999"/>
              </a:lnSpc>
              <a:spcAft>
                <a:spcPts val="600"/>
              </a:spcAft>
              <a:buFont typeface="Arial" panose="020B0604020202020204" pitchFamily="34" charset="0"/>
              <a:buChar char="•"/>
            </a:pPr>
            <a:r>
              <a:rPr lang="en-US" sz="1400">
                <a:solidFill>
                  <a:schemeClr val="tx1">
                    <a:alpha val="70000"/>
                  </a:schemeClr>
                </a:solidFill>
              </a:rPr>
              <a:t>Project Proposal</a:t>
            </a:r>
            <a:endParaRPr lang="en-US">
              <a:solidFill>
                <a:schemeClr val="tx1">
                  <a:alpha val="70000"/>
                </a:schemeClr>
              </a:solidFill>
            </a:endParaRP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Project Plan</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Project Roadmap (Gantt Chart)</a:t>
            </a:r>
          </a:p>
          <a:p>
            <a:pPr marL="285750" indent="-228600" defTabSz="914400">
              <a:lnSpc>
                <a:spcPct val="114999"/>
              </a:lnSpc>
              <a:spcAft>
                <a:spcPts val="600"/>
              </a:spcAft>
              <a:buFont typeface="Arial" panose="020B0604020202020204" pitchFamily="34" charset="0"/>
              <a:buChar char="•"/>
            </a:pPr>
            <a:r>
              <a:rPr lang="en-US" sz="1400">
                <a:solidFill>
                  <a:schemeClr val="tx1">
                    <a:alpha val="70000"/>
                  </a:schemeClr>
                </a:solidFill>
              </a:rPr>
              <a:t>Project Board (Kanban)</a:t>
            </a:r>
          </a:p>
          <a:p>
            <a:pPr marL="285750" indent="-228600" defTabSz="914400">
              <a:lnSpc>
                <a:spcPct val="114999"/>
              </a:lnSpc>
              <a:spcAft>
                <a:spcPts val="600"/>
              </a:spcAft>
              <a:buFont typeface="Arial" panose="020B0604020202020204" pitchFamily="34" charset="0"/>
              <a:buChar char="•"/>
            </a:pPr>
            <a:r>
              <a:rPr lang="en-US" sz="1400">
                <a:solidFill>
                  <a:schemeClr val="tx1">
                    <a:alpha val="70000"/>
                  </a:schemeClr>
                </a:solidFill>
              </a:rPr>
              <a:t>Project Backlog</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Project Objectives Master List</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Developers' Manual / Quality Assurance Guide</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Game Design Document</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Wire Flow</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User Flow</a:t>
            </a:r>
          </a:p>
          <a:p>
            <a:pPr marL="285750" indent="-228600" defTabSz="914400">
              <a:lnSpc>
                <a:spcPct val="115000"/>
              </a:lnSpc>
              <a:spcAft>
                <a:spcPts val="600"/>
              </a:spcAft>
              <a:buFont typeface="Arial" panose="020B0604020202020204" pitchFamily="34" charset="0"/>
              <a:buChar char="•"/>
            </a:pPr>
            <a:r>
              <a:rPr lang="en-US" sz="1400">
                <a:solidFill>
                  <a:schemeClr val="tx1">
                    <a:alpha val="70000"/>
                  </a:schemeClr>
                </a:solidFill>
              </a:rPr>
              <a:t>Milestone Reports</a:t>
            </a:r>
          </a:p>
          <a:p>
            <a:pPr marL="285750" indent="-228600" defTabSz="914400">
              <a:lnSpc>
                <a:spcPct val="114999"/>
              </a:lnSpc>
              <a:spcAft>
                <a:spcPts val="600"/>
              </a:spcAft>
              <a:buFont typeface="Arial" panose="020B0604020202020204" pitchFamily="34" charset="0"/>
              <a:buChar char="•"/>
            </a:pPr>
            <a:r>
              <a:rPr lang="en-US" sz="1400">
                <a:solidFill>
                  <a:schemeClr val="tx1">
                    <a:alpha val="70000"/>
                  </a:schemeClr>
                </a:solidFill>
              </a:rPr>
              <a:t>Final Project Report</a:t>
            </a:r>
          </a:p>
          <a:p>
            <a:pPr marL="285750" indent="-228600" defTabSz="914400">
              <a:lnSpc>
                <a:spcPct val="114999"/>
              </a:lnSpc>
              <a:spcAft>
                <a:spcPts val="600"/>
              </a:spcAft>
              <a:buFont typeface="Arial" panose="020B0604020202020204" pitchFamily="34" charset="0"/>
              <a:buChar char="•"/>
            </a:pPr>
            <a:r>
              <a:rPr lang="en-US" sz="1400">
                <a:solidFill>
                  <a:schemeClr val="tx1">
                    <a:alpha val="70000"/>
                  </a:schemeClr>
                </a:solidFill>
              </a:rPr>
              <a:t>Team Reflections</a:t>
            </a:r>
          </a:p>
        </p:txBody>
      </p:sp>
      <p:pic>
        <p:nvPicPr>
          <p:cNvPr id="21" name="Picture 6" descr="Diagram&#10;&#10;Description automatically generated">
            <a:extLst>
              <a:ext uri="{FF2B5EF4-FFF2-40B4-BE49-F238E27FC236}">
                <a16:creationId xmlns:a16="http://schemas.microsoft.com/office/drawing/2014/main" id="{36DB852F-2722-69D7-DF05-EF5C8A44B681}"/>
              </a:ext>
            </a:extLst>
          </p:cNvPr>
          <p:cNvPicPr>
            <a:picLocks noChangeAspect="1"/>
          </p:cNvPicPr>
          <p:nvPr/>
        </p:nvPicPr>
        <p:blipFill>
          <a:blip r:embed="rId5"/>
          <a:stretch>
            <a:fillRect/>
          </a:stretch>
        </p:blipFill>
        <p:spPr>
          <a:xfrm>
            <a:off x="6159336" y="2180393"/>
            <a:ext cx="5672446" cy="5654070"/>
          </a:xfrm>
          <a:prstGeom prst="rect">
            <a:avLst/>
          </a:prstGeom>
        </p:spPr>
      </p:pic>
    </p:spTree>
    <p:extLst>
      <p:ext uri="{BB962C8B-B14F-4D97-AF65-F5344CB8AC3E}">
        <p14:creationId xmlns:p14="http://schemas.microsoft.com/office/powerpoint/2010/main" val="338532228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pplication, timeline, Teams&#10;&#10;Description automatically generated">
            <a:extLst>
              <a:ext uri="{FF2B5EF4-FFF2-40B4-BE49-F238E27FC236}">
                <a16:creationId xmlns:a16="http://schemas.microsoft.com/office/drawing/2014/main" id="{A7B17F4D-E0EB-78BC-30BF-45CADA6975A1}"/>
              </a:ext>
            </a:extLst>
          </p:cNvPr>
          <p:cNvPicPr>
            <a:picLocks noChangeAspect="1"/>
          </p:cNvPicPr>
          <p:nvPr/>
        </p:nvPicPr>
        <p:blipFill>
          <a:blip r:embed="rId3"/>
          <a:stretch>
            <a:fillRect/>
          </a:stretch>
        </p:blipFill>
        <p:spPr>
          <a:xfrm>
            <a:off x="993569" y="2174921"/>
            <a:ext cx="10194966" cy="2963380"/>
          </a:xfrm>
          <a:prstGeom prst="rect">
            <a:avLst/>
          </a:prstGeom>
        </p:spPr>
      </p:pic>
      <p:pic>
        <p:nvPicPr>
          <p:cNvPr id="6" name="Graphic 4" descr="Treasure Map with solid fill">
            <a:extLst>
              <a:ext uri="{FF2B5EF4-FFF2-40B4-BE49-F238E27FC236}">
                <a16:creationId xmlns:a16="http://schemas.microsoft.com/office/drawing/2014/main" id="{08BA8AE9-5FF6-2FF1-2A58-FBA5E59070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708" y="758372"/>
            <a:ext cx="687614" cy="676893"/>
          </a:xfrm>
          <a:prstGeom prst="rect">
            <a:avLst/>
          </a:prstGeom>
        </p:spPr>
      </p:pic>
      <p:sp>
        <p:nvSpPr>
          <p:cNvPr id="7" name="Title 1">
            <a:extLst>
              <a:ext uri="{FF2B5EF4-FFF2-40B4-BE49-F238E27FC236}">
                <a16:creationId xmlns:a16="http://schemas.microsoft.com/office/drawing/2014/main" id="{E78B8028-DF52-4D65-9729-364A3B3D22E2}"/>
              </a:ext>
            </a:extLst>
          </p:cNvPr>
          <p:cNvSpPr txBox="1">
            <a:spLocks/>
          </p:cNvSpPr>
          <p:nvPr/>
        </p:nvSpPr>
        <p:spPr>
          <a:xfrm>
            <a:off x="1783639" y="553131"/>
            <a:ext cx="5886460" cy="108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Documentation</a:t>
            </a:r>
          </a:p>
          <a:p>
            <a:r>
              <a:rPr lang="en-US" sz="2000"/>
              <a:t>Project Roadmap (Gantt Chart)</a:t>
            </a:r>
          </a:p>
        </p:txBody>
      </p:sp>
    </p:spTree>
    <p:extLst>
      <p:ext uri="{BB962C8B-B14F-4D97-AF65-F5344CB8AC3E}">
        <p14:creationId xmlns:p14="http://schemas.microsoft.com/office/powerpoint/2010/main" val="65700855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4" descr="Treasure Map with solid fill">
            <a:extLst>
              <a:ext uri="{FF2B5EF4-FFF2-40B4-BE49-F238E27FC236}">
                <a16:creationId xmlns:a16="http://schemas.microsoft.com/office/drawing/2014/main" id="{08BA8AE9-5FF6-2FF1-2A58-FBA5E5907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6708" y="758372"/>
            <a:ext cx="687614" cy="676893"/>
          </a:xfrm>
          <a:prstGeom prst="rect">
            <a:avLst/>
          </a:prstGeom>
        </p:spPr>
      </p:pic>
      <p:sp>
        <p:nvSpPr>
          <p:cNvPr id="7" name="Title 1">
            <a:extLst>
              <a:ext uri="{FF2B5EF4-FFF2-40B4-BE49-F238E27FC236}">
                <a16:creationId xmlns:a16="http://schemas.microsoft.com/office/drawing/2014/main" id="{E78B8028-DF52-4D65-9729-364A3B3D22E2}"/>
              </a:ext>
            </a:extLst>
          </p:cNvPr>
          <p:cNvSpPr txBox="1">
            <a:spLocks/>
          </p:cNvSpPr>
          <p:nvPr/>
        </p:nvSpPr>
        <p:spPr>
          <a:xfrm>
            <a:off x="1783639" y="553131"/>
            <a:ext cx="5886460" cy="108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Documentation</a:t>
            </a:r>
          </a:p>
          <a:p>
            <a:r>
              <a:rPr lang="en-US" sz="2000"/>
              <a:t>User Flow</a:t>
            </a:r>
          </a:p>
        </p:txBody>
      </p:sp>
      <p:pic>
        <p:nvPicPr>
          <p:cNvPr id="3" name="Picture 3" descr="Diagram&#10;&#10;Description automatically generated">
            <a:extLst>
              <a:ext uri="{FF2B5EF4-FFF2-40B4-BE49-F238E27FC236}">
                <a16:creationId xmlns:a16="http://schemas.microsoft.com/office/drawing/2014/main" id="{1F6975D8-9A87-1266-CC14-1E5B55941291}"/>
              </a:ext>
            </a:extLst>
          </p:cNvPr>
          <p:cNvPicPr>
            <a:picLocks noChangeAspect="1"/>
          </p:cNvPicPr>
          <p:nvPr/>
        </p:nvPicPr>
        <p:blipFill>
          <a:blip r:embed="rId4"/>
          <a:stretch>
            <a:fillRect/>
          </a:stretch>
        </p:blipFill>
        <p:spPr>
          <a:xfrm>
            <a:off x="5209310" y="757450"/>
            <a:ext cx="6187042" cy="5491540"/>
          </a:xfrm>
          <a:prstGeom prst="rect">
            <a:avLst/>
          </a:prstGeom>
        </p:spPr>
      </p:pic>
      <p:pic>
        <p:nvPicPr>
          <p:cNvPr id="4" name="Picture 7" descr="Diagram&#10;&#10;Description automatically generated">
            <a:extLst>
              <a:ext uri="{FF2B5EF4-FFF2-40B4-BE49-F238E27FC236}">
                <a16:creationId xmlns:a16="http://schemas.microsoft.com/office/drawing/2014/main" id="{FA5DE6D5-5AF3-351C-4DCF-2A589068B8F3}"/>
              </a:ext>
            </a:extLst>
          </p:cNvPr>
          <p:cNvPicPr>
            <a:picLocks noChangeAspect="1"/>
          </p:cNvPicPr>
          <p:nvPr/>
        </p:nvPicPr>
        <p:blipFill>
          <a:blip r:embed="rId5"/>
          <a:stretch>
            <a:fillRect/>
          </a:stretch>
        </p:blipFill>
        <p:spPr>
          <a:xfrm>
            <a:off x="924296" y="2364180"/>
            <a:ext cx="4425537" cy="4405745"/>
          </a:xfrm>
          <a:prstGeom prst="rect">
            <a:avLst/>
          </a:prstGeom>
        </p:spPr>
      </p:pic>
    </p:spTree>
    <p:extLst>
      <p:ext uri="{BB962C8B-B14F-4D97-AF65-F5344CB8AC3E}">
        <p14:creationId xmlns:p14="http://schemas.microsoft.com/office/powerpoint/2010/main" val="251512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4" descr="Treasure Map with solid fill">
            <a:extLst>
              <a:ext uri="{FF2B5EF4-FFF2-40B4-BE49-F238E27FC236}">
                <a16:creationId xmlns:a16="http://schemas.microsoft.com/office/drawing/2014/main" id="{08BA8AE9-5FF6-2FF1-2A58-FBA5E5907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6708" y="758372"/>
            <a:ext cx="687614" cy="676893"/>
          </a:xfrm>
          <a:prstGeom prst="rect">
            <a:avLst/>
          </a:prstGeom>
        </p:spPr>
      </p:pic>
      <p:sp>
        <p:nvSpPr>
          <p:cNvPr id="7" name="Title 1">
            <a:extLst>
              <a:ext uri="{FF2B5EF4-FFF2-40B4-BE49-F238E27FC236}">
                <a16:creationId xmlns:a16="http://schemas.microsoft.com/office/drawing/2014/main" id="{E78B8028-DF52-4D65-9729-364A3B3D22E2}"/>
              </a:ext>
            </a:extLst>
          </p:cNvPr>
          <p:cNvSpPr txBox="1">
            <a:spLocks/>
          </p:cNvSpPr>
          <p:nvPr/>
        </p:nvSpPr>
        <p:spPr>
          <a:xfrm>
            <a:off x="1783639" y="553131"/>
            <a:ext cx="5886460" cy="108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Documentation</a:t>
            </a:r>
          </a:p>
          <a:p>
            <a:r>
              <a:rPr lang="en-US" sz="2000"/>
              <a:t>Wire Flow</a:t>
            </a:r>
          </a:p>
        </p:txBody>
      </p:sp>
      <p:pic>
        <p:nvPicPr>
          <p:cNvPr id="3" name="Picture 4" descr="Chart, box and whisker chart&#10;&#10;Description automatically generated">
            <a:extLst>
              <a:ext uri="{FF2B5EF4-FFF2-40B4-BE49-F238E27FC236}">
                <a16:creationId xmlns:a16="http://schemas.microsoft.com/office/drawing/2014/main" id="{1E7783D3-16D0-E46D-638C-6EE7F43B97EB}"/>
              </a:ext>
            </a:extLst>
          </p:cNvPr>
          <p:cNvPicPr>
            <a:picLocks noChangeAspect="1"/>
          </p:cNvPicPr>
          <p:nvPr/>
        </p:nvPicPr>
        <p:blipFill rotWithShape="1">
          <a:blip r:embed="rId4"/>
          <a:srcRect l="177" t="103"/>
          <a:stretch/>
        </p:blipFill>
        <p:spPr>
          <a:xfrm>
            <a:off x="979707" y="1668813"/>
            <a:ext cx="10274657" cy="47338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736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4" descr="Treasure Map with solid fill">
            <a:extLst>
              <a:ext uri="{FF2B5EF4-FFF2-40B4-BE49-F238E27FC236}">
                <a16:creationId xmlns:a16="http://schemas.microsoft.com/office/drawing/2014/main" id="{08BA8AE9-5FF6-2FF1-2A58-FBA5E5907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6708" y="758372"/>
            <a:ext cx="687614" cy="676893"/>
          </a:xfrm>
          <a:prstGeom prst="rect">
            <a:avLst/>
          </a:prstGeom>
        </p:spPr>
      </p:pic>
      <p:sp>
        <p:nvSpPr>
          <p:cNvPr id="7" name="Title 1">
            <a:extLst>
              <a:ext uri="{FF2B5EF4-FFF2-40B4-BE49-F238E27FC236}">
                <a16:creationId xmlns:a16="http://schemas.microsoft.com/office/drawing/2014/main" id="{E78B8028-DF52-4D65-9729-364A3B3D22E2}"/>
              </a:ext>
            </a:extLst>
          </p:cNvPr>
          <p:cNvSpPr txBox="1">
            <a:spLocks/>
          </p:cNvSpPr>
          <p:nvPr/>
        </p:nvSpPr>
        <p:spPr>
          <a:xfrm>
            <a:off x="1783639" y="553131"/>
            <a:ext cx="5886460" cy="1084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Documentation</a:t>
            </a:r>
          </a:p>
          <a:p>
            <a:r>
              <a:rPr lang="en-US" sz="2000"/>
              <a:t>Database ERD</a:t>
            </a:r>
          </a:p>
        </p:txBody>
      </p:sp>
      <p:pic>
        <p:nvPicPr>
          <p:cNvPr id="2" name="Picture 5" descr="Diagram&#10;&#10;Description automatically generated">
            <a:extLst>
              <a:ext uri="{FF2B5EF4-FFF2-40B4-BE49-F238E27FC236}">
                <a16:creationId xmlns:a16="http://schemas.microsoft.com/office/drawing/2014/main" id="{4399E34D-A03D-BD54-D83A-D2DA33CF8215}"/>
              </a:ext>
            </a:extLst>
          </p:cNvPr>
          <p:cNvPicPr>
            <a:picLocks noGrp="1" noChangeAspect="1"/>
          </p:cNvPicPr>
          <p:nvPr>
            <p:ph idx="1"/>
          </p:nvPr>
        </p:nvPicPr>
        <p:blipFill>
          <a:blip r:embed="rId4"/>
          <a:stretch>
            <a:fillRect/>
          </a:stretch>
        </p:blipFill>
        <p:spPr>
          <a:xfrm>
            <a:off x="973169" y="1825702"/>
            <a:ext cx="10299501" cy="4222309"/>
          </a:xfrm>
        </p:spPr>
      </p:pic>
    </p:spTree>
    <p:extLst>
      <p:ext uri="{BB962C8B-B14F-4D97-AF65-F5344CB8AC3E}">
        <p14:creationId xmlns:p14="http://schemas.microsoft.com/office/powerpoint/2010/main" val="74313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1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2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Freeform: Shape 2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83BE47CF-C2FE-8A21-1451-3BF9B98442AC}"/>
              </a:ext>
            </a:extLst>
          </p:cNvPr>
          <p:cNvSpPr>
            <a:spLocks noGrp="1"/>
          </p:cNvSpPr>
          <p:nvPr>
            <p:ph type="title"/>
          </p:nvPr>
        </p:nvSpPr>
        <p:spPr>
          <a:xfrm>
            <a:off x="831273" y="2982618"/>
            <a:ext cx="4047507" cy="1425039"/>
          </a:xfrm>
        </p:spPr>
        <p:txBody>
          <a:bodyPr vert="horz" lIns="91440" tIns="45720" rIns="91440" bIns="45720" rtlCol="0" anchor="b">
            <a:normAutofit/>
          </a:bodyPr>
          <a:lstStyle/>
          <a:p>
            <a:r>
              <a:rPr lang="en-US">
                <a:solidFill>
                  <a:srgbClr val="FFFFFF"/>
                </a:solidFill>
              </a:rPr>
              <a:t>Project</a:t>
            </a:r>
            <a:br>
              <a:rPr lang="en-US">
                <a:solidFill>
                  <a:srgbClr val="FFFFFF"/>
                </a:solidFill>
              </a:rPr>
            </a:br>
            <a:r>
              <a:rPr lang="en-US">
                <a:solidFill>
                  <a:srgbClr val="FFFFFF"/>
                </a:solidFill>
              </a:rPr>
              <a:t>Introduction</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BCCA1818-E50B-B01A-C58D-E8D0C9A1D580}"/>
              </a:ext>
            </a:extLst>
          </p:cNvPr>
          <p:cNvPicPr>
            <a:picLocks noChangeAspect="1"/>
          </p:cNvPicPr>
          <p:nvPr/>
        </p:nvPicPr>
        <p:blipFill>
          <a:blip r:embed="rId2"/>
          <a:stretch>
            <a:fillRect/>
          </a:stretch>
        </p:blipFill>
        <p:spPr>
          <a:xfrm>
            <a:off x="6000998" y="939142"/>
            <a:ext cx="6187043" cy="6187043"/>
          </a:xfrm>
          <a:prstGeom prst="rect">
            <a:avLst/>
          </a:prstGeom>
        </p:spPr>
      </p:pic>
    </p:spTree>
    <p:extLst>
      <p:ext uri="{BB962C8B-B14F-4D97-AF65-F5344CB8AC3E}">
        <p14:creationId xmlns:p14="http://schemas.microsoft.com/office/powerpoint/2010/main" val="3932808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1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2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Freeform: Shape 2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83BE47CF-C2FE-8A21-1451-3BF9B98442AC}"/>
              </a:ext>
            </a:extLst>
          </p:cNvPr>
          <p:cNvSpPr>
            <a:spLocks noGrp="1"/>
          </p:cNvSpPr>
          <p:nvPr>
            <p:ph type="title"/>
          </p:nvPr>
        </p:nvSpPr>
        <p:spPr>
          <a:xfrm>
            <a:off x="1454728" y="2873761"/>
            <a:ext cx="2444338" cy="1514105"/>
          </a:xfrm>
        </p:spPr>
        <p:txBody>
          <a:bodyPr vert="horz" lIns="91440" tIns="45720" rIns="91440" bIns="45720" rtlCol="0" anchor="b">
            <a:normAutofit/>
          </a:bodyPr>
          <a:lstStyle/>
          <a:p>
            <a:r>
              <a:rPr lang="en-US">
                <a:solidFill>
                  <a:srgbClr val="FFFFFF"/>
                </a:solidFill>
              </a:rPr>
              <a:t>Project</a:t>
            </a:r>
            <a:br>
              <a:rPr lang="en-US">
                <a:solidFill>
                  <a:srgbClr val="FFFFFF"/>
                </a:solidFill>
              </a:rPr>
            </a:br>
            <a:r>
              <a:rPr lang="en-US"/>
              <a:t>Demo</a:t>
            </a:r>
            <a:endParaRPr lang="en-US">
              <a:ea typeface="+mj-ea"/>
              <a:cs typeface="+mj-cs"/>
            </a:endParaRPr>
          </a:p>
        </p:txBody>
      </p:sp>
      <p:pic>
        <p:nvPicPr>
          <p:cNvPr id="3" name="Picture 3" descr="A picture containing text, vector graphics&#10;&#10;Description automatically generated">
            <a:extLst>
              <a:ext uri="{FF2B5EF4-FFF2-40B4-BE49-F238E27FC236}">
                <a16:creationId xmlns:a16="http://schemas.microsoft.com/office/drawing/2014/main" id="{3B11323B-78C1-D6C8-10E7-952429C2745E}"/>
              </a:ext>
            </a:extLst>
          </p:cNvPr>
          <p:cNvPicPr>
            <a:picLocks noChangeAspect="1"/>
          </p:cNvPicPr>
          <p:nvPr/>
        </p:nvPicPr>
        <p:blipFill>
          <a:blip r:embed="rId2"/>
          <a:stretch>
            <a:fillRect/>
          </a:stretch>
        </p:blipFill>
        <p:spPr>
          <a:xfrm>
            <a:off x="5179622" y="1594263"/>
            <a:ext cx="8047511" cy="5361708"/>
          </a:xfrm>
          <a:prstGeom prst="rect">
            <a:avLst/>
          </a:prstGeom>
        </p:spPr>
      </p:pic>
    </p:spTree>
    <p:extLst>
      <p:ext uri="{BB962C8B-B14F-4D97-AF65-F5344CB8AC3E}">
        <p14:creationId xmlns:p14="http://schemas.microsoft.com/office/powerpoint/2010/main" val="1938770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4068-8DC7-719C-91D7-BFBD3501F087}"/>
              </a:ext>
            </a:extLst>
          </p:cNvPr>
          <p:cNvSpPr>
            <a:spLocks noGrp="1"/>
          </p:cNvSpPr>
          <p:nvPr>
            <p:ph type="title"/>
          </p:nvPr>
        </p:nvSpPr>
        <p:spPr>
          <a:xfrm>
            <a:off x="523875" y="-297656"/>
            <a:ext cx="10668000" cy="1524000"/>
          </a:xfrm>
        </p:spPr>
        <p:txBody>
          <a:bodyPr/>
          <a:lstStyle/>
          <a:p>
            <a:r>
              <a:rPr lang="en-US"/>
              <a:t>App Demo</a:t>
            </a:r>
          </a:p>
        </p:txBody>
      </p:sp>
      <p:pic>
        <p:nvPicPr>
          <p:cNvPr id="7" name="Picture 7">
            <a:extLst>
              <a:ext uri="{FF2B5EF4-FFF2-40B4-BE49-F238E27FC236}">
                <a16:creationId xmlns:a16="http://schemas.microsoft.com/office/drawing/2014/main" id="{95553C77-CA96-243D-C54F-E33AA3BE62D5}"/>
              </a:ext>
            </a:extLst>
          </p:cNvPr>
          <p:cNvPicPr>
            <a:picLocks noGrp="1" noChangeAspect="1"/>
          </p:cNvPicPr>
          <p:nvPr>
            <p:ph idx="1"/>
          </p:nvPr>
        </p:nvPicPr>
        <p:blipFill>
          <a:blip r:embed="rId3"/>
          <a:stretch>
            <a:fillRect/>
          </a:stretch>
        </p:blipFill>
        <p:spPr>
          <a:xfrm>
            <a:off x="997908" y="881062"/>
            <a:ext cx="10315245" cy="5842000"/>
          </a:xfrm>
        </p:spPr>
      </p:pic>
    </p:spTree>
    <p:extLst>
      <p:ext uri="{BB962C8B-B14F-4D97-AF65-F5344CB8AC3E}">
        <p14:creationId xmlns:p14="http://schemas.microsoft.com/office/powerpoint/2010/main" val="1936058504"/>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9BCF-1791-3688-3835-588E9CB67D74}"/>
              </a:ext>
            </a:extLst>
          </p:cNvPr>
          <p:cNvSpPr>
            <a:spLocks noGrp="1"/>
          </p:cNvSpPr>
          <p:nvPr>
            <p:ph type="ctrTitle"/>
          </p:nvPr>
        </p:nvSpPr>
        <p:spPr>
          <a:xfrm>
            <a:off x="762000" y="1243384"/>
            <a:ext cx="10668000" cy="821649"/>
          </a:xfrm>
        </p:spPr>
        <p:txBody>
          <a:bodyPr>
            <a:normAutofit/>
          </a:bodyPr>
          <a:lstStyle/>
          <a:p>
            <a:r>
              <a:rPr lang="en-US" sz="4800"/>
              <a:t>Thanks for reading!</a:t>
            </a:r>
          </a:p>
        </p:txBody>
      </p:sp>
      <p:sp>
        <p:nvSpPr>
          <p:cNvPr id="3" name="Content Placeholder 2">
            <a:extLst>
              <a:ext uri="{FF2B5EF4-FFF2-40B4-BE49-F238E27FC236}">
                <a16:creationId xmlns:a16="http://schemas.microsoft.com/office/drawing/2014/main" id="{3CBB5D8A-F368-3755-5E2E-BBE05E13030E}"/>
              </a:ext>
            </a:extLst>
          </p:cNvPr>
          <p:cNvSpPr>
            <a:spLocks noGrp="1"/>
          </p:cNvSpPr>
          <p:nvPr>
            <p:ph type="subTitle" idx="1"/>
          </p:nvPr>
        </p:nvSpPr>
        <p:spPr>
          <a:xfrm>
            <a:off x="762000" y="4818317"/>
            <a:ext cx="10668000" cy="1345868"/>
          </a:xfrm>
        </p:spPr>
        <p:txBody>
          <a:bodyPr vert="horz" lIns="91440" tIns="45720" rIns="91440" bIns="45720" rtlCol="0" anchor="t">
            <a:noAutofit/>
          </a:bodyPr>
          <a:lstStyle/>
          <a:p>
            <a:r>
              <a:rPr lang="en-US" sz="1400">
                <a:solidFill>
                  <a:srgbClr val="FFFFFF">
                    <a:alpha val="70000"/>
                  </a:srgbClr>
                </a:solidFill>
              </a:rPr>
              <a:t>Authors: </a:t>
            </a:r>
          </a:p>
          <a:p>
            <a:r>
              <a:rPr lang="en-US" sz="1400">
                <a:solidFill>
                  <a:srgbClr val="FFFFFF">
                    <a:alpha val="70000"/>
                  </a:srgbClr>
                </a:solidFill>
              </a:rPr>
              <a:t>Wiktoria Biernat, Cassandra Curtis, Mark Moulton, Rose Scoville</a:t>
            </a:r>
          </a:p>
          <a:p>
            <a:r>
              <a:rPr lang="en-US" sz="1400">
                <a:ea typeface="+mn-lt"/>
                <a:cs typeface="+mn-lt"/>
              </a:rPr>
              <a:t>Illustrations from </a:t>
            </a:r>
            <a:r>
              <a:rPr lang="en-US" sz="1400">
                <a:ea typeface="+mn-lt"/>
                <a:cs typeface="+mn-lt"/>
                <a:hlinkClick r:id="rId2"/>
              </a:rPr>
              <a:t>Ouch!a</a:t>
            </a:r>
            <a:endParaRPr lang="en-US" sz="1400">
              <a:solidFill>
                <a:srgbClr val="FFFFFF">
                  <a:alpha val="70000"/>
                </a:srgbClr>
              </a:solidFill>
            </a:endParaRPr>
          </a:p>
        </p:txBody>
      </p:sp>
      <p:pic>
        <p:nvPicPr>
          <p:cNvPr id="5" name="Picture 5" descr="A picture containing icon&#10;&#10;Description automatically generated">
            <a:extLst>
              <a:ext uri="{FF2B5EF4-FFF2-40B4-BE49-F238E27FC236}">
                <a16:creationId xmlns:a16="http://schemas.microsoft.com/office/drawing/2014/main" id="{5E7FBB43-F0ED-1D21-E751-B215EBE7B52B}"/>
              </a:ext>
            </a:extLst>
          </p:cNvPr>
          <p:cNvPicPr>
            <a:picLocks noChangeAspect="1"/>
          </p:cNvPicPr>
          <p:nvPr/>
        </p:nvPicPr>
        <p:blipFill>
          <a:blip r:embed="rId3"/>
          <a:stretch>
            <a:fillRect/>
          </a:stretch>
        </p:blipFill>
        <p:spPr>
          <a:xfrm>
            <a:off x="5535880" y="2903065"/>
            <a:ext cx="1120240" cy="1111246"/>
          </a:xfrm>
          <a:prstGeom prst="rect">
            <a:avLst/>
          </a:prstGeom>
        </p:spPr>
      </p:pic>
    </p:spTree>
    <p:extLst>
      <p:ext uri="{BB962C8B-B14F-4D97-AF65-F5344CB8AC3E}">
        <p14:creationId xmlns:p14="http://schemas.microsoft.com/office/powerpoint/2010/main" val="75237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605F-6D2B-094A-5221-29E3EF219E19}"/>
              </a:ext>
            </a:extLst>
          </p:cNvPr>
          <p:cNvSpPr>
            <a:spLocks noGrp="1"/>
          </p:cNvSpPr>
          <p:nvPr>
            <p:ph type="title"/>
          </p:nvPr>
        </p:nvSpPr>
        <p:spPr>
          <a:xfrm>
            <a:off x="9164320" y="2824478"/>
            <a:ext cx="2479040" cy="609602"/>
          </a:xfrm>
        </p:spPr>
        <p:txBody>
          <a:bodyPr>
            <a:normAutofit/>
          </a:bodyPr>
          <a:lstStyle/>
          <a:p>
            <a:r>
              <a:rPr lang="en-US"/>
              <a:t>Project Brief</a:t>
            </a:r>
          </a:p>
        </p:txBody>
      </p:sp>
      <p:sp>
        <p:nvSpPr>
          <p:cNvPr id="4" name="Text Placeholder 3">
            <a:extLst>
              <a:ext uri="{FF2B5EF4-FFF2-40B4-BE49-F238E27FC236}">
                <a16:creationId xmlns:a16="http://schemas.microsoft.com/office/drawing/2014/main" id="{9115F8AA-E824-0AD6-6F41-893390183085}"/>
              </a:ext>
            </a:extLst>
          </p:cNvPr>
          <p:cNvSpPr>
            <a:spLocks noGrp="1"/>
          </p:cNvSpPr>
          <p:nvPr>
            <p:ph type="body" sz="half" idx="2"/>
          </p:nvPr>
        </p:nvSpPr>
        <p:spPr>
          <a:xfrm>
            <a:off x="619760" y="314960"/>
            <a:ext cx="8046720" cy="5781041"/>
          </a:xfrm>
        </p:spPr>
        <p:txBody>
          <a:bodyPr vert="horz" lIns="91440" tIns="45720" rIns="91440" bIns="45720" rtlCol="0" anchor="t">
            <a:noAutofit/>
          </a:bodyPr>
          <a:lstStyle/>
          <a:p>
            <a:r>
              <a:rPr lang="en-US" sz="1250">
                <a:ea typeface="+mn-lt"/>
                <a:cs typeface="+mn-lt"/>
              </a:rPr>
              <a:t>The goal of this project was to build a virtual pet simulator, similar to the Tamagotchi, where a user raises a virtual Kaiju to adulthood. The game would begin with the Kaiju still in its egg, and once it hatched, it would need regular care to reach full maturity. The user could interact with the Kaiju by </a:t>
            </a:r>
            <a:endParaRPr lang="en-US" sz="1250">
              <a:solidFill>
                <a:srgbClr val="FFFFFF">
                  <a:alpha val="70000"/>
                </a:srgbClr>
              </a:solidFill>
            </a:endParaRPr>
          </a:p>
          <a:p>
            <a:pPr marL="285750" indent="-285750">
              <a:buFont typeface="Arial"/>
              <a:buChar char="•"/>
            </a:pPr>
            <a:r>
              <a:rPr lang="en-US" sz="1250">
                <a:ea typeface="+mn-lt"/>
                <a:cs typeface="+mn-lt"/>
              </a:rPr>
              <a:t>feeding it if it was hungry</a:t>
            </a:r>
            <a:endParaRPr lang="en-US" sz="1250">
              <a:solidFill>
                <a:srgbClr val="FFFFFF">
                  <a:alpha val="70000"/>
                </a:srgbClr>
              </a:solidFill>
            </a:endParaRPr>
          </a:p>
          <a:p>
            <a:pPr marL="285750" indent="-285750">
              <a:buFont typeface="Arial"/>
              <a:buChar char="•"/>
            </a:pPr>
            <a:r>
              <a:rPr lang="en-US" sz="1250">
                <a:ea typeface="+mn-lt"/>
                <a:cs typeface="+mn-lt"/>
              </a:rPr>
              <a:t>bathing it if it was dirty (which is represented by a growing number of poops which appear on the screen)</a:t>
            </a:r>
            <a:endParaRPr lang="en-US" sz="1250">
              <a:solidFill>
                <a:srgbClr val="FFFFFF">
                  <a:alpha val="70000"/>
                </a:srgbClr>
              </a:solidFill>
            </a:endParaRPr>
          </a:p>
          <a:p>
            <a:pPr marL="285750" indent="-285750">
              <a:buFont typeface="Arial"/>
              <a:buChar char="•"/>
            </a:pPr>
            <a:r>
              <a:rPr lang="en-US" sz="1250">
                <a:ea typeface="+mn-lt"/>
                <a:cs typeface="+mn-lt"/>
              </a:rPr>
              <a:t>providing medical care if it was sick, which is caused by poor hygiene</a:t>
            </a:r>
            <a:endParaRPr lang="en-US" sz="1250">
              <a:solidFill>
                <a:srgbClr val="FFFFFF">
                  <a:alpha val="70000"/>
                </a:srgbClr>
              </a:solidFill>
            </a:endParaRPr>
          </a:p>
          <a:p>
            <a:pPr marL="285750" indent="-285750">
              <a:buFont typeface="Arial"/>
              <a:buChar char="•"/>
            </a:pPr>
            <a:r>
              <a:rPr lang="en-US" sz="1250">
                <a:ea typeface="+mn-lt"/>
                <a:cs typeface="+mn-lt"/>
              </a:rPr>
              <a:t>disciplining it if it was being fussy</a:t>
            </a:r>
            <a:endParaRPr lang="en-US" sz="1250">
              <a:solidFill>
                <a:srgbClr val="FFFFFF">
                  <a:alpha val="70000"/>
                </a:srgbClr>
              </a:solidFill>
            </a:endParaRPr>
          </a:p>
          <a:p>
            <a:pPr marL="285750" indent="-285750">
              <a:buFont typeface="Arial"/>
              <a:buChar char="•"/>
            </a:pPr>
            <a:r>
              <a:rPr lang="en-US" sz="1250">
                <a:ea typeface="+mn-lt"/>
                <a:cs typeface="+mn-lt"/>
              </a:rPr>
              <a:t>playing with it if it was unhappy</a:t>
            </a:r>
            <a:endParaRPr lang="en-US" sz="1250">
              <a:solidFill>
                <a:srgbClr val="FFFFFF">
                  <a:alpha val="70000"/>
                </a:srgbClr>
              </a:solidFill>
            </a:endParaRPr>
          </a:p>
          <a:p>
            <a:r>
              <a:rPr lang="en-US" sz="1250">
                <a:ea typeface="+mn-lt"/>
                <a:cs typeface="+mn-lt"/>
              </a:rPr>
              <a:t>The play component of the game would take the form of mini games for the user. We also aspired to enhance the functionality of the program by allowing users to post their high scores from the mini games on a website to form rankings and leader boards, etc. Our team consisted of 5 members, which allowed us to assign the roles of the project as follows: Rose was the overall project manager; Mark was our Unity dev lead; Josh was the website back-end dev lead; Wiktoria was the database lead; and Cassandra was the UI/UXD lead.   </a:t>
            </a:r>
            <a:endParaRPr lang="en-US" sz="1250">
              <a:solidFill>
                <a:srgbClr val="FFFFFF">
                  <a:alpha val="70000"/>
                </a:srgbClr>
              </a:solidFill>
            </a:endParaRPr>
          </a:p>
          <a:p>
            <a:r>
              <a:rPr lang="en-US" sz="1250">
                <a:ea typeface="+mn-lt"/>
                <a:cs typeface="+mn-lt"/>
              </a:rPr>
              <a:t>Our project was unofficially broken down into two components: the Unity game, and the website/database. Over the course of the project, all team members worked hard to develop their portions while also dealing with a very heavy load of schoolwork and other obligations. Ultimately, we were able to mostly finish both  the Unity component (except the mini games) and the web component, but stopped short at being able to connect the two. Although we were not able to get the project to 100% completion, this experience was all about the journey, not the destination, and we still feel like we have learned a great deal from the experience. </a:t>
            </a:r>
            <a:endParaRPr lang="en-US" sz="1250"/>
          </a:p>
        </p:txBody>
      </p:sp>
      <p:pic>
        <p:nvPicPr>
          <p:cNvPr id="6" name="Picture 6">
            <a:extLst>
              <a:ext uri="{FF2B5EF4-FFF2-40B4-BE49-F238E27FC236}">
                <a16:creationId xmlns:a16="http://schemas.microsoft.com/office/drawing/2014/main" id="{F4A16BDA-F19C-69BB-352E-BED22AB39270}"/>
              </a:ext>
            </a:extLst>
          </p:cNvPr>
          <p:cNvPicPr>
            <a:picLocks noChangeAspect="1"/>
          </p:cNvPicPr>
          <p:nvPr/>
        </p:nvPicPr>
        <p:blipFill>
          <a:blip r:embed="rId3"/>
          <a:stretch>
            <a:fillRect/>
          </a:stretch>
        </p:blipFill>
        <p:spPr>
          <a:xfrm>
            <a:off x="8843964" y="3795714"/>
            <a:ext cx="3624261" cy="3624261"/>
          </a:xfrm>
          <a:prstGeom prst="rect">
            <a:avLst/>
          </a:prstGeom>
        </p:spPr>
      </p:pic>
    </p:spTree>
    <p:extLst>
      <p:ext uri="{BB962C8B-B14F-4D97-AF65-F5344CB8AC3E}">
        <p14:creationId xmlns:p14="http://schemas.microsoft.com/office/powerpoint/2010/main" val="245033428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1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2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Freeform: Shape 24">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83BE47CF-C2FE-8A21-1451-3BF9B98442AC}"/>
              </a:ext>
            </a:extLst>
          </p:cNvPr>
          <p:cNvSpPr>
            <a:spLocks noGrp="1"/>
          </p:cNvSpPr>
          <p:nvPr>
            <p:ph type="title"/>
          </p:nvPr>
        </p:nvSpPr>
        <p:spPr>
          <a:xfrm>
            <a:off x="571500" y="2823661"/>
            <a:ext cx="4595812" cy="1345407"/>
          </a:xfrm>
        </p:spPr>
        <p:txBody>
          <a:bodyPr vert="horz" lIns="91440" tIns="45720" rIns="91440" bIns="45720" rtlCol="0" anchor="b">
            <a:normAutofit fontScale="90000"/>
          </a:bodyPr>
          <a:lstStyle/>
          <a:p>
            <a:r>
              <a:rPr lang="en-US" kern="1200">
                <a:solidFill>
                  <a:srgbClr val="FFFFFF"/>
                </a:solidFill>
                <a:latin typeface="+mj-lt"/>
                <a:ea typeface="+mj-ea"/>
                <a:cs typeface="+mj-cs"/>
              </a:rPr>
              <a:t>Team</a:t>
            </a:r>
            <a:r>
              <a:rPr lang="en-US">
                <a:solidFill>
                  <a:srgbClr val="FFFFFF"/>
                </a:solidFill>
              </a:rPr>
              <a:t> Introduction and Contributions</a:t>
            </a:r>
            <a:endParaRPr lang="en-US" kern="120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8D14A84C-3F32-CAEE-2EB5-1DC994CBB46B}"/>
              </a:ext>
            </a:extLst>
          </p:cNvPr>
          <p:cNvPicPr>
            <a:picLocks noChangeAspect="1"/>
          </p:cNvPicPr>
          <p:nvPr/>
        </p:nvPicPr>
        <p:blipFill>
          <a:blip r:embed="rId2"/>
          <a:stretch>
            <a:fillRect/>
          </a:stretch>
        </p:blipFill>
        <p:spPr>
          <a:xfrm>
            <a:off x="5557838" y="402432"/>
            <a:ext cx="6850855" cy="6862762"/>
          </a:xfrm>
          <a:prstGeom prst="rect">
            <a:avLst/>
          </a:prstGeom>
        </p:spPr>
      </p:pic>
    </p:spTree>
    <p:extLst>
      <p:ext uri="{BB962C8B-B14F-4D97-AF65-F5344CB8AC3E}">
        <p14:creationId xmlns:p14="http://schemas.microsoft.com/office/powerpoint/2010/main" val="1864392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id="{B4607F76-477B-0517-CA30-420AB5CA035C}"/>
              </a:ext>
            </a:extLst>
          </p:cNvPr>
          <p:cNvPicPr>
            <a:picLocks noChangeAspect="1"/>
          </p:cNvPicPr>
          <p:nvPr/>
        </p:nvPicPr>
        <p:blipFill rotWithShape="1">
          <a:blip r:embed="rId3"/>
          <a:srcRect l="15787" r="31028"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50" name="Freeform: Shape 49">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8" name="Content Placeholder 37">
            <a:extLst>
              <a:ext uri="{FF2B5EF4-FFF2-40B4-BE49-F238E27FC236}">
                <a16:creationId xmlns:a16="http://schemas.microsoft.com/office/drawing/2014/main" id="{0B307CED-50DF-4683-C5C7-7753209F1168}"/>
              </a:ext>
            </a:extLst>
          </p:cNvPr>
          <p:cNvSpPr>
            <a:spLocks noGrp="1"/>
          </p:cNvSpPr>
          <p:nvPr>
            <p:ph idx="1"/>
          </p:nvPr>
        </p:nvSpPr>
        <p:spPr>
          <a:xfrm>
            <a:off x="6146801" y="1534160"/>
            <a:ext cx="5598160" cy="4846321"/>
          </a:xfrm>
        </p:spPr>
        <p:txBody>
          <a:bodyPr vert="horz" lIns="91440" tIns="45720" rIns="91440" bIns="45720" rtlCol="0" anchor="t">
            <a:normAutofit fontScale="55000" lnSpcReduction="20000"/>
          </a:bodyPr>
          <a:lstStyle/>
          <a:p>
            <a:pPr marL="0" indent="0">
              <a:buNone/>
            </a:pPr>
            <a:r>
              <a:rPr lang="en-US" sz="2400">
                <a:solidFill>
                  <a:srgbClr val="FFFFFF">
                    <a:alpha val="70000"/>
                  </a:srgbClr>
                </a:solidFill>
              </a:rPr>
              <a:t>I was responsible for the overall design of the Unity game. I wanted it to still have the feel of an old </a:t>
            </a:r>
            <a:r>
              <a:rPr lang="en-US" sz="2400" err="1">
                <a:solidFill>
                  <a:srgbClr val="FFFFFF">
                    <a:alpha val="70000"/>
                  </a:srgbClr>
                </a:solidFill>
              </a:rPr>
              <a:t>Tamagatchi</a:t>
            </a:r>
            <a:r>
              <a:rPr lang="en-US" sz="2400">
                <a:solidFill>
                  <a:srgbClr val="FFFFFF">
                    <a:alpha val="70000"/>
                  </a:srgbClr>
                </a:solidFill>
              </a:rPr>
              <a:t> where the pet is front and center and the icons for interacting with the pet are aligned around the frame, but I also wanted it to feel more like a desktop game, so I introduced the side menu with the status bars for age, happiness and hunger. As with everyone on our team, I wish I had had more time to dedicate to this project and really making it look as I had envisioned it, but overall, I am happy with the design of the final product.</a:t>
            </a:r>
          </a:p>
          <a:p>
            <a:pPr marL="0" indent="0">
              <a:buNone/>
            </a:pPr>
            <a:r>
              <a:rPr lang="en-US" sz="2400">
                <a:solidFill>
                  <a:srgbClr val="FFFFFF">
                    <a:alpha val="70000"/>
                  </a:srgbClr>
                </a:solidFill>
              </a:rPr>
              <a:t>Because I also wanted to opportunity to contribute to the coding, I helped with the sickness functionality of the pet. In many ways this was the hardest part of the project for me because it was my first time working collaboratively with other coders, and I had to learn how Git branching and pull requests work. There was also a sharp learning curve to using Unity, and I don't feel like I had adequate time to really wrap my head around it, but luckily my team was able to help me get the functionality working!</a:t>
            </a:r>
          </a:p>
          <a:p>
            <a:pPr marL="0" indent="0">
              <a:buNone/>
            </a:pPr>
            <a:r>
              <a:rPr lang="en-US" sz="2400">
                <a:solidFill>
                  <a:srgbClr val="FFFFFF">
                    <a:alpha val="70000"/>
                  </a:srgbClr>
                </a:solidFill>
              </a:rPr>
              <a:t>Primary contributions:</a:t>
            </a:r>
          </a:p>
          <a:p>
            <a:pPr lvl="1"/>
            <a:r>
              <a:rPr lang="en-US" sz="2000">
                <a:solidFill>
                  <a:srgbClr val="FFFFFF">
                    <a:alpha val="70000"/>
                  </a:srgbClr>
                </a:solidFill>
              </a:rPr>
              <a:t>Designing the </a:t>
            </a:r>
            <a:r>
              <a:rPr lang="en-US" sz="2000" err="1">
                <a:solidFill>
                  <a:srgbClr val="FFFFFF">
                    <a:alpha val="70000"/>
                  </a:srgbClr>
                </a:solidFill>
              </a:rPr>
              <a:t>wireflow</a:t>
            </a:r>
            <a:r>
              <a:rPr lang="en-US" sz="2000">
                <a:solidFill>
                  <a:srgbClr val="FFFFFF">
                    <a:alpha val="70000"/>
                  </a:srgbClr>
                </a:solidFill>
              </a:rPr>
              <a:t> </a:t>
            </a:r>
          </a:p>
          <a:p>
            <a:pPr lvl="1"/>
            <a:r>
              <a:rPr lang="en-US" sz="2000">
                <a:solidFill>
                  <a:srgbClr val="FFFFFF">
                    <a:alpha val="70000"/>
                  </a:srgbClr>
                </a:solidFill>
              </a:rPr>
              <a:t>Sourcing visual assets</a:t>
            </a:r>
          </a:p>
          <a:p>
            <a:pPr lvl="1"/>
            <a:r>
              <a:rPr lang="en-US" sz="2000">
                <a:solidFill>
                  <a:srgbClr val="FFFFFF">
                    <a:alpha val="70000"/>
                  </a:srgbClr>
                </a:solidFill>
              </a:rPr>
              <a:t>Finalizing UI of the app</a:t>
            </a:r>
          </a:p>
        </p:txBody>
      </p:sp>
      <p:sp>
        <p:nvSpPr>
          <p:cNvPr id="2" name="Title 1">
            <a:extLst>
              <a:ext uri="{FF2B5EF4-FFF2-40B4-BE49-F238E27FC236}">
                <a16:creationId xmlns:a16="http://schemas.microsoft.com/office/drawing/2014/main" id="{D01FEB2F-7F5D-E2A2-B071-AAFC7A4922BF}"/>
              </a:ext>
            </a:extLst>
          </p:cNvPr>
          <p:cNvSpPr>
            <a:spLocks noGrp="1"/>
          </p:cNvSpPr>
          <p:nvPr>
            <p:ph type="title"/>
          </p:nvPr>
        </p:nvSpPr>
        <p:spPr>
          <a:xfrm>
            <a:off x="6146800" y="447030"/>
            <a:ext cx="4572000" cy="629930"/>
          </a:xfrm>
        </p:spPr>
        <p:txBody>
          <a:bodyPr vert="horz" lIns="91440" tIns="45720" rIns="91440" bIns="45720" rtlCol="0" anchor="t">
            <a:normAutofit/>
          </a:bodyPr>
          <a:lstStyle/>
          <a:p>
            <a:r>
              <a:rPr lang="en-US" sz="3200" kern="1200">
                <a:latin typeface="+mj-lt"/>
                <a:ea typeface="+mj-ea"/>
                <a:cs typeface="+mj-cs"/>
              </a:rPr>
              <a:t>Cassandra</a:t>
            </a:r>
            <a:endParaRPr lang="en-US" sz="3200" kern="1200"/>
          </a:p>
        </p:txBody>
      </p:sp>
      <p:sp>
        <p:nvSpPr>
          <p:cNvPr id="6" name="TextBox 5">
            <a:extLst>
              <a:ext uri="{FF2B5EF4-FFF2-40B4-BE49-F238E27FC236}">
                <a16:creationId xmlns:a16="http://schemas.microsoft.com/office/drawing/2014/main" id="{D8626545-7DCE-47AD-E430-C8F6301F1137}"/>
              </a:ext>
            </a:extLst>
          </p:cNvPr>
          <p:cNvSpPr txBox="1"/>
          <p:nvPr/>
        </p:nvSpPr>
        <p:spPr>
          <a:xfrm>
            <a:off x="6198235" y="89471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0" i="0" u="none" strike="noStrike">
                <a:solidFill>
                  <a:srgbClr val="FFFFFF"/>
                </a:solidFill>
                <a:latin typeface="Sitka Subheading"/>
                <a:ea typeface="Sitka Subheading"/>
                <a:cs typeface="Sitka Subheading"/>
              </a:rPr>
              <a:t>UI/UX Lead</a:t>
            </a:r>
            <a:endParaRPr lang="en-US"/>
          </a:p>
        </p:txBody>
      </p:sp>
      <p:pic>
        <p:nvPicPr>
          <p:cNvPr id="3" name="Picture 4" descr="Icon&#10;&#10;Description automatically generated">
            <a:extLst>
              <a:ext uri="{FF2B5EF4-FFF2-40B4-BE49-F238E27FC236}">
                <a16:creationId xmlns:a16="http://schemas.microsoft.com/office/drawing/2014/main" id="{0216A01F-9131-3AC6-D405-029C1EF28A22}"/>
              </a:ext>
            </a:extLst>
          </p:cNvPr>
          <p:cNvPicPr>
            <a:picLocks noChangeAspect="1"/>
          </p:cNvPicPr>
          <p:nvPr/>
        </p:nvPicPr>
        <p:blipFill>
          <a:blip r:embed="rId4"/>
          <a:stretch>
            <a:fillRect/>
          </a:stretch>
        </p:blipFill>
        <p:spPr>
          <a:xfrm>
            <a:off x="10165556" y="5610104"/>
            <a:ext cx="1624013" cy="1245636"/>
          </a:xfrm>
          <a:prstGeom prst="rect">
            <a:avLst/>
          </a:prstGeom>
        </p:spPr>
      </p:pic>
    </p:spTree>
    <p:extLst>
      <p:ext uri="{BB962C8B-B14F-4D97-AF65-F5344CB8AC3E}">
        <p14:creationId xmlns:p14="http://schemas.microsoft.com/office/powerpoint/2010/main" val="215017425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4339-F607-F000-3461-3B3890EF11A8}"/>
              </a:ext>
            </a:extLst>
          </p:cNvPr>
          <p:cNvSpPr>
            <a:spLocks noGrp="1"/>
          </p:cNvSpPr>
          <p:nvPr>
            <p:ph type="title"/>
          </p:nvPr>
        </p:nvSpPr>
        <p:spPr>
          <a:xfrm>
            <a:off x="699541" y="2098621"/>
            <a:ext cx="2073640" cy="924396"/>
          </a:xfrm>
        </p:spPr>
        <p:txBody>
          <a:bodyPr>
            <a:normAutofit fontScale="90000"/>
          </a:bodyPr>
          <a:lstStyle/>
          <a:p>
            <a:r>
              <a:rPr lang="en-US"/>
              <a:t>Wiktoria</a:t>
            </a:r>
            <a:br>
              <a:rPr lang="en-US"/>
            </a:br>
            <a:r>
              <a:rPr lang="en-US" sz="2000"/>
              <a:t>Database</a:t>
            </a:r>
            <a:br>
              <a:rPr lang="en-US" sz="2000"/>
            </a:br>
            <a:r>
              <a:rPr lang="en-US" sz="2000"/>
              <a:t>Development</a:t>
            </a:r>
            <a:br>
              <a:rPr lang="en-US" sz="2000"/>
            </a:br>
            <a:r>
              <a:rPr lang="en-US" sz="2000"/>
              <a:t>Lead</a:t>
            </a:r>
          </a:p>
        </p:txBody>
      </p:sp>
      <p:pic>
        <p:nvPicPr>
          <p:cNvPr id="5" name="Picture 5" descr="Diagram&#10;&#10;Description automatically generated">
            <a:extLst>
              <a:ext uri="{FF2B5EF4-FFF2-40B4-BE49-F238E27FC236}">
                <a16:creationId xmlns:a16="http://schemas.microsoft.com/office/drawing/2014/main" id="{A8B44253-F7FE-A926-F3E8-6DB972C43F6E}"/>
              </a:ext>
            </a:extLst>
          </p:cNvPr>
          <p:cNvPicPr>
            <a:picLocks noGrp="1" noChangeAspect="1"/>
          </p:cNvPicPr>
          <p:nvPr>
            <p:ph idx="1"/>
          </p:nvPr>
        </p:nvPicPr>
        <p:blipFill>
          <a:blip r:embed="rId3"/>
          <a:stretch>
            <a:fillRect/>
          </a:stretch>
        </p:blipFill>
        <p:spPr>
          <a:xfrm>
            <a:off x="2942493" y="499623"/>
            <a:ext cx="8102567" cy="3321766"/>
          </a:xfrm>
        </p:spPr>
      </p:pic>
      <p:sp>
        <p:nvSpPr>
          <p:cNvPr id="4" name="Text Placeholder 3">
            <a:extLst>
              <a:ext uri="{FF2B5EF4-FFF2-40B4-BE49-F238E27FC236}">
                <a16:creationId xmlns:a16="http://schemas.microsoft.com/office/drawing/2014/main" id="{A41CC2F3-3736-33C3-5B0C-CE01EE213A79}"/>
              </a:ext>
            </a:extLst>
          </p:cNvPr>
          <p:cNvSpPr>
            <a:spLocks noGrp="1"/>
          </p:cNvSpPr>
          <p:nvPr>
            <p:ph type="body" sz="half" idx="2"/>
          </p:nvPr>
        </p:nvSpPr>
        <p:spPr>
          <a:xfrm>
            <a:off x="797169" y="4090778"/>
            <a:ext cx="10533857" cy="2485869"/>
          </a:xfrm>
        </p:spPr>
        <p:txBody>
          <a:bodyPr vert="horz" lIns="91440" tIns="45720" rIns="91440" bIns="45720" rtlCol="0" anchor="t">
            <a:normAutofit fontScale="85000" lnSpcReduction="20000"/>
          </a:bodyPr>
          <a:lstStyle/>
          <a:p>
            <a:r>
              <a:rPr lang="en-US">
                <a:solidFill>
                  <a:srgbClr val="FFFFFF">
                    <a:alpha val="70000"/>
                  </a:srgbClr>
                </a:solidFill>
              </a:rPr>
              <a:t>I was responsible for the database part of this project. I have designed the Entity Relationship Diagram (ERD) for the game. The idea for the database was to integrate it with unity (what was used to code the game) to keep the stats of the virtual pet and scores from minigames. I added a part for player with the intention to connect it to a website to view this data. However, I was not able to integrate the database with unity as the time was short and needed more in-depth research and testing.</a:t>
            </a:r>
          </a:p>
          <a:p>
            <a:r>
              <a:rPr lang="en-US">
                <a:solidFill>
                  <a:srgbClr val="FFFFFF">
                    <a:alpha val="70000"/>
                  </a:srgbClr>
                </a:solidFill>
              </a:rPr>
              <a:t>Primary contributions:</a:t>
            </a:r>
          </a:p>
          <a:p>
            <a:pPr marL="285750" indent="-285750">
              <a:buChar char="•"/>
            </a:pPr>
            <a:r>
              <a:rPr lang="en-US">
                <a:solidFill>
                  <a:srgbClr val="FFFFFF">
                    <a:alpha val="70000"/>
                  </a:srgbClr>
                </a:solidFill>
              </a:rPr>
              <a:t>Designing Entity Relationship Diagram (ERD)</a:t>
            </a:r>
          </a:p>
          <a:p>
            <a:pPr marL="285750" indent="-285750">
              <a:buChar char="•"/>
            </a:pPr>
            <a:r>
              <a:rPr lang="en-US">
                <a:solidFill>
                  <a:srgbClr val="FFFFFF">
                    <a:alpha val="70000"/>
                  </a:srgbClr>
                </a:solidFill>
              </a:rPr>
              <a:t>Creating database</a:t>
            </a:r>
          </a:p>
          <a:p>
            <a:pPr marL="285750" indent="-285750">
              <a:buChar char="•"/>
            </a:pPr>
            <a:r>
              <a:rPr lang="en-US">
                <a:solidFill>
                  <a:srgbClr val="FFFFFF">
                    <a:alpha val="70000"/>
                  </a:srgbClr>
                </a:solidFill>
              </a:rPr>
              <a:t>Researching unity and database integration</a:t>
            </a:r>
          </a:p>
        </p:txBody>
      </p:sp>
      <p:pic>
        <p:nvPicPr>
          <p:cNvPr id="3" name="Picture 5" descr="Graphical user interface, application&#10;&#10;Description automatically generated">
            <a:extLst>
              <a:ext uri="{FF2B5EF4-FFF2-40B4-BE49-F238E27FC236}">
                <a16:creationId xmlns:a16="http://schemas.microsoft.com/office/drawing/2014/main" id="{AA74D45A-687F-E42B-B9C7-34684D08763B}"/>
              </a:ext>
            </a:extLst>
          </p:cNvPr>
          <p:cNvPicPr>
            <a:picLocks noChangeAspect="1"/>
          </p:cNvPicPr>
          <p:nvPr/>
        </p:nvPicPr>
        <p:blipFill>
          <a:blip r:embed="rId4"/>
          <a:stretch>
            <a:fillRect/>
          </a:stretch>
        </p:blipFill>
        <p:spPr>
          <a:xfrm>
            <a:off x="9808369" y="5145881"/>
            <a:ext cx="2743200" cy="1828800"/>
          </a:xfrm>
          <a:prstGeom prst="rect">
            <a:avLst/>
          </a:prstGeom>
        </p:spPr>
      </p:pic>
    </p:spTree>
    <p:extLst>
      <p:ext uri="{BB962C8B-B14F-4D97-AF65-F5344CB8AC3E}">
        <p14:creationId xmlns:p14="http://schemas.microsoft.com/office/powerpoint/2010/main" val="345528907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A788-8DFA-050B-ED5D-3DF0BC5D2412}"/>
              </a:ext>
            </a:extLst>
          </p:cNvPr>
          <p:cNvSpPr>
            <a:spLocks noGrp="1"/>
          </p:cNvSpPr>
          <p:nvPr>
            <p:ph type="title"/>
          </p:nvPr>
        </p:nvSpPr>
        <p:spPr>
          <a:xfrm>
            <a:off x="559258" y="71438"/>
            <a:ext cx="10120648" cy="1524000"/>
          </a:xfrm>
        </p:spPr>
        <p:txBody>
          <a:bodyPr/>
          <a:lstStyle/>
          <a:p>
            <a:r>
              <a:rPr lang="en-US"/>
              <a:t>Joshua Jones</a:t>
            </a:r>
            <a:br>
              <a:rPr lang="en-US"/>
            </a:br>
            <a:r>
              <a:rPr lang="en-US" sz="2350"/>
              <a:t>Web Development Lead</a:t>
            </a:r>
            <a:br>
              <a:rPr lang="en-US" sz="2000"/>
            </a:br>
            <a:r>
              <a:rPr lang="en-US" sz="1450" i="1">
                <a:solidFill>
                  <a:schemeClr val="tx1">
                    <a:lumMod val="75000"/>
                  </a:schemeClr>
                </a:solidFill>
              </a:rPr>
              <a:t>Founder of GS (Ghost </a:t>
            </a:r>
            <a:r>
              <a:rPr lang="en-US" sz="1450" i="1" err="1">
                <a:solidFill>
                  <a:schemeClr val="tx1">
                    <a:lumMod val="75000"/>
                  </a:schemeClr>
                </a:solidFill>
              </a:rPr>
              <a:t>Spectora</a:t>
            </a:r>
            <a:r>
              <a:rPr lang="en-US" sz="1450" i="1">
                <a:solidFill>
                  <a:schemeClr val="tx1">
                    <a:lumMod val="75000"/>
                  </a:schemeClr>
                </a:solidFill>
              </a:rPr>
              <a:t> &amp; Co.)</a:t>
            </a:r>
          </a:p>
        </p:txBody>
      </p:sp>
      <p:pic>
        <p:nvPicPr>
          <p:cNvPr id="10" name="Picture 10" descr="Icon&#10;&#10;Description automatically generated">
            <a:extLst>
              <a:ext uri="{FF2B5EF4-FFF2-40B4-BE49-F238E27FC236}">
                <a16:creationId xmlns:a16="http://schemas.microsoft.com/office/drawing/2014/main" id="{0A25D553-E51B-DC89-704E-E3135552A7C3}"/>
              </a:ext>
            </a:extLst>
          </p:cNvPr>
          <p:cNvPicPr>
            <a:picLocks noGrp="1" noChangeAspect="1"/>
          </p:cNvPicPr>
          <p:nvPr>
            <p:ph idx="1"/>
          </p:nvPr>
        </p:nvPicPr>
        <p:blipFill>
          <a:blip r:embed="rId3"/>
          <a:stretch>
            <a:fillRect/>
          </a:stretch>
        </p:blipFill>
        <p:spPr>
          <a:xfrm flipH="1">
            <a:off x="10395509" y="4679156"/>
            <a:ext cx="1271262" cy="2175021"/>
          </a:xfrm>
        </p:spPr>
      </p:pic>
      <p:sp>
        <p:nvSpPr>
          <p:cNvPr id="11" name="TextBox 10">
            <a:extLst>
              <a:ext uri="{FF2B5EF4-FFF2-40B4-BE49-F238E27FC236}">
                <a16:creationId xmlns:a16="http://schemas.microsoft.com/office/drawing/2014/main" id="{E6B88740-0AB1-41EA-57E4-318D6A8D3974}"/>
              </a:ext>
            </a:extLst>
          </p:cNvPr>
          <p:cNvSpPr txBox="1"/>
          <p:nvPr/>
        </p:nvSpPr>
        <p:spPr>
          <a:xfrm>
            <a:off x="218473" y="4638206"/>
            <a:ext cx="80771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Created a locally hosted web page to list properties of future virtual pets</a:t>
            </a:r>
          </a:p>
          <a:p>
            <a:pPr marL="285750" indent="-285750">
              <a:buFont typeface="Arial"/>
              <a:buChar char="•"/>
            </a:pPr>
            <a:r>
              <a:rPr lang="en-US">
                <a:ea typeface="+mn-lt"/>
                <a:cs typeface="+mn-lt"/>
              </a:rPr>
              <a:t>Created a database to hold future users</a:t>
            </a:r>
          </a:p>
          <a:p>
            <a:pPr marL="285750" indent="-285750">
              <a:buFont typeface="Arial"/>
              <a:buChar char="•"/>
            </a:pPr>
            <a:r>
              <a:rPr lang="en-US"/>
              <a:t>Created web API for authentication handling</a:t>
            </a:r>
          </a:p>
          <a:p>
            <a:pPr marL="285750" indent="-285750">
              <a:buFont typeface="Arial"/>
              <a:buChar char="•"/>
            </a:pPr>
            <a:r>
              <a:rPr lang="en-US"/>
              <a:t>Created web API for session handling</a:t>
            </a:r>
          </a:p>
          <a:p>
            <a:pPr marL="285750" indent="-285750">
              <a:buFont typeface="Arial"/>
              <a:buChar char="•"/>
            </a:pPr>
            <a:r>
              <a:rPr lang="en-US"/>
              <a:t>Created web API for communication handling between client and database</a:t>
            </a:r>
          </a:p>
          <a:p>
            <a:pPr marL="285750" indent="-285750">
              <a:buFont typeface="Arial"/>
              <a:buChar char="•"/>
            </a:pPr>
            <a:r>
              <a:rPr lang="en-US"/>
              <a:t>Created API interface for HTTP and HTTPS use / implementation</a:t>
            </a:r>
          </a:p>
        </p:txBody>
      </p:sp>
      <p:pic>
        <p:nvPicPr>
          <p:cNvPr id="3" name="Picture 3" descr="Text&#10;&#10;Description automatically generated">
            <a:extLst>
              <a:ext uri="{FF2B5EF4-FFF2-40B4-BE49-F238E27FC236}">
                <a16:creationId xmlns:a16="http://schemas.microsoft.com/office/drawing/2014/main" id="{B82A873A-2537-C9EB-3910-25D67EE778DC}"/>
              </a:ext>
            </a:extLst>
          </p:cNvPr>
          <p:cNvPicPr>
            <a:picLocks noChangeAspect="1"/>
          </p:cNvPicPr>
          <p:nvPr/>
        </p:nvPicPr>
        <p:blipFill>
          <a:blip r:embed="rId4"/>
          <a:stretch>
            <a:fillRect/>
          </a:stretch>
        </p:blipFill>
        <p:spPr>
          <a:xfrm>
            <a:off x="4379119" y="237601"/>
            <a:ext cx="7577137" cy="3287173"/>
          </a:xfrm>
          <a:prstGeom prst="rect">
            <a:avLst/>
          </a:prstGeom>
        </p:spPr>
      </p:pic>
      <p:sp>
        <p:nvSpPr>
          <p:cNvPr id="5" name="TextBox 4">
            <a:extLst>
              <a:ext uri="{FF2B5EF4-FFF2-40B4-BE49-F238E27FC236}">
                <a16:creationId xmlns:a16="http://schemas.microsoft.com/office/drawing/2014/main" id="{6671EACE-F3E1-A6A0-D154-A63504166B02}"/>
              </a:ext>
            </a:extLst>
          </p:cNvPr>
          <p:cNvSpPr txBox="1"/>
          <p:nvPr/>
        </p:nvSpPr>
        <p:spPr>
          <a:xfrm>
            <a:off x="521493" y="1807369"/>
            <a:ext cx="386238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My main objective and deliverables had to do with the developing and hosting of the primary web elements of the project. This included setting up the site, database, and development of all multiplayer aspects of the game on the server side.</a:t>
            </a:r>
          </a:p>
        </p:txBody>
      </p:sp>
    </p:spTree>
    <p:extLst>
      <p:ext uri="{BB962C8B-B14F-4D97-AF65-F5344CB8AC3E}">
        <p14:creationId xmlns:p14="http://schemas.microsoft.com/office/powerpoint/2010/main" val="140457484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605804E6-08AA-49E9-AD30-149FDD3DD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802" y="832508"/>
            <a:ext cx="4448352" cy="6025492"/>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8352" h="6025492">
                <a:moveTo>
                  <a:pt x="3173139" y="74"/>
                </a:move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90" y="2966250"/>
                  <a:pt x="2981970" y="3664324"/>
                  <a:pt x="2566852" y="4362395"/>
                </a:cubicBezTo>
                <a:cubicBezTo>
                  <a:pt x="2261941" y="4875091"/>
                  <a:pt x="1813643" y="5542665"/>
                  <a:pt x="1381603" y="6002073"/>
                </a:cubicBezTo>
                <a:lnTo>
                  <a:pt x="1358105" y="6025492"/>
                </a:lnTo>
                <a:lnTo>
                  <a:pt x="147593" y="6025492"/>
                </a:ln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24ECFA8-BE37-446C-B1BD-88D2981B6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97" y="533400"/>
            <a:ext cx="5085498" cy="6329048"/>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 name="connsiteX0" fmla="*/ 147593 w 4448352"/>
              <a:gd name="connsiteY0" fmla="*/ 6025492 h 6112608"/>
              <a:gd name="connsiteX1" fmla="*/ 135095 w 4448352"/>
              <a:gd name="connsiteY1" fmla="*/ 5970139 h 6112608"/>
              <a:gd name="connsiteX2" fmla="*/ 989 w 4448352"/>
              <a:gd name="connsiteY2" fmla="*/ 3558990 h 6112608"/>
              <a:gd name="connsiteX3" fmla="*/ 134613 w 4448352"/>
              <a:gd name="connsiteY3" fmla="*/ 2769335 h 6112608"/>
              <a:gd name="connsiteX4" fmla="*/ 812398 w 4448352"/>
              <a:gd name="connsiteY4" fmla="*/ 1669996 h 6112608"/>
              <a:gd name="connsiteX5" fmla="*/ 1830565 w 4448352"/>
              <a:gd name="connsiteY5" fmla="*/ 638164 h 6112608"/>
              <a:gd name="connsiteX6" fmla="*/ 3173139 w 4448352"/>
              <a:gd name="connsiteY6" fmla="*/ 74 h 6112608"/>
              <a:gd name="connsiteX7" fmla="*/ 3840337 w 4448352"/>
              <a:gd name="connsiteY7" fmla="*/ 136997 h 6112608"/>
              <a:gd name="connsiteX8" fmla="*/ 4400480 w 4448352"/>
              <a:gd name="connsiteY8" fmla="*/ 1061406 h 6112608"/>
              <a:gd name="connsiteX9" fmla="*/ 3812207 w 4448352"/>
              <a:gd name="connsiteY9" fmla="*/ 2268177 h 6112608"/>
              <a:gd name="connsiteX10" fmla="*/ 2566852 w 4448352"/>
              <a:gd name="connsiteY10" fmla="*/ 4362395 h 6112608"/>
              <a:gd name="connsiteX11" fmla="*/ 1381603 w 4448352"/>
              <a:gd name="connsiteY11" fmla="*/ 6002073 h 6112608"/>
              <a:gd name="connsiteX12" fmla="*/ 1457187 w 4448352"/>
              <a:gd name="connsiteY12" fmla="*/ 6112608 h 6112608"/>
              <a:gd name="connsiteX0" fmla="*/ 147593 w 4448352"/>
              <a:gd name="connsiteY0" fmla="*/ 6025492 h 6025492"/>
              <a:gd name="connsiteX1" fmla="*/ 135095 w 4448352"/>
              <a:gd name="connsiteY1" fmla="*/ 5970139 h 6025492"/>
              <a:gd name="connsiteX2" fmla="*/ 989 w 4448352"/>
              <a:gd name="connsiteY2" fmla="*/ 3558990 h 6025492"/>
              <a:gd name="connsiteX3" fmla="*/ 134613 w 4448352"/>
              <a:gd name="connsiteY3" fmla="*/ 2769335 h 6025492"/>
              <a:gd name="connsiteX4" fmla="*/ 812398 w 4448352"/>
              <a:gd name="connsiteY4" fmla="*/ 1669996 h 6025492"/>
              <a:gd name="connsiteX5" fmla="*/ 1830565 w 4448352"/>
              <a:gd name="connsiteY5" fmla="*/ 638164 h 6025492"/>
              <a:gd name="connsiteX6" fmla="*/ 3173139 w 4448352"/>
              <a:gd name="connsiteY6" fmla="*/ 74 h 6025492"/>
              <a:gd name="connsiteX7" fmla="*/ 3840337 w 4448352"/>
              <a:gd name="connsiteY7" fmla="*/ 136997 h 6025492"/>
              <a:gd name="connsiteX8" fmla="*/ 4400480 w 4448352"/>
              <a:gd name="connsiteY8" fmla="*/ 1061406 h 6025492"/>
              <a:gd name="connsiteX9" fmla="*/ 3812207 w 4448352"/>
              <a:gd name="connsiteY9" fmla="*/ 2268177 h 6025492"/>
              <a:gd name="connsiteX10" fmla="*/ 2566852 w 4448352"/>
              <a:gd name="connsiteY10" fmla="*/ 4362395 h 6025492"/>
              <a:gd name="connsiteX11" fmla="*/ 1381603 w 4448352"/>
              <a:gd name="connsiteY11" fmla="*/ 6002073 h 6025492"/>
              <a:gd name="connsiteX0" fmla="*/ 147593 w 4448352"/>
              <a:gd name="connsiteY0" fmla="*/ 6025492 h 6029730"/>
              <a:gd name="connsiteX1" fmla="*/ 135095 w 4448352"/>
              <a:gd name="connsiteY1" fmla="*/ 5970139 h 6029730"/>
              <a:gd name="connsiteX2" fmla="*/ 989 w 4448352"/>
              <a:gd name="connsiteY2" fmla="*/ 3558990 h 6029730"/>
              <a:gd name="connsiteX3" fmla="*/ 134613 w 4448352"/>
              <a:gd name="connsiteY3" fmla="*/ 2769335 h 6029730"/>
              <a:gd name="connsiteX4" fmla="*/ 812398 w 4448352"/>
              <a:gd name="connsiteY4" fmla="*/ 1669996 h 6029730"/>
              <a:gd name="connsiteX5" fmla="*/ 1830565 w 4448352"/>
              <a:gd name="connsiteY5" fmla="*/ 638164 h 6029730"/>
              <a:gd name="connsiteX6" fmla="*/ 3173139 w 4448352"/>
              <a:gd name="connsiteY6" fmla="*/ 74 h 6029730"/>
              <a:gd name="connsiteX7" fmla="*/ 3840337 w 4448352"/>
              <a:gd name="connsiteY7" fmla="*/ 136997 h 6029730"/>
              <a:gd name="connsiteX8" fmla="*/ 4400480 w 4448352"/>
              <a:gd name="connsiteY8" fmla="*/ 1061406 h 6029730"/>
              <a:gd name="connsiteX9" fmla="*/ 3812207 w 4448352"/>
              <a:gd name="connsiteY9" fmla="*/ 2268177 h 6029730"/>
              <a:gd name="connsiteX10" fmla="*/ 2566852 w 4448352"/>
              <a:gd name="connsiteY10" fmla="*/ 4362395 h 6029730"/>
              <a:gd name="connsiteX11" fmla="*/ 1397330 w 4448352"/>
              <a:gd name="connsiteY11" fmla="*/ 6029730 h 602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8352" h="6029730">
                <a:moveTo>
                  <a:pt x="147593" y="6025492"/>
                </a:move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89" y="2966250"/>
                  <a:pt x="2969331" y="3735470"/>
                  <a:pt x="2566852" y="4362395"/>
                </a:cubicBezTo>
                <a:cubicBezTo>
                  <a:pt x="2164373" y="4989320"/>
                  <a:pt x="1829370" y="5570322"/>
                  <a:pt x="1397330" y="602973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8" name="Content Placeholder 17">
            <a:extLst>
              <a:ext uri="{FF2B5EF4-FFF2-40B4-BE49-F238E27FC236}">
                <a16:creationId xmlns:a16="http://schemas.microsoft.com/office/drawing/2014/main" id="{EDA72BB2-3D00-C96C-6A5E-0600D47E8EC2}"/>
              </a:ext>
            </a:extLst>
          </p:cNvPr>
          <p:cNvSpPr>
            <a:spLocks noGrp="1"/>
          </p:cNvSpPr>
          <p:nvPr/>
        </p:nvSpPr>
        <p:spPr>
          <a:xfrm>
            <a:off x="6238875" y="1250156"/>
            <a:ext cx="5655468" cy="4512469"/>
          </a:xfrm>
          <a:prstGeom prst="rect">
            <a:avLst/>
          </a:prstGeom>
        </p:spPr>
        <p:txBody>
          <a:bodyPr vert="horz" lIns="91440" tIns="45720" rIns="91440" bIns="45720" rtlCol="0" anchor="t">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tx2"/>
                </a:solidFill>
              </a:rPr>
              <a:t>I broke my responsibilities into two main roles:</a:t>
            </a:r>
          </a:p>
          <a:p>
            <a:pPr marL="0" indent="0">
              <a:buNone/>
            </a:pPr>
            <a:r>
              <a:rPr lang="en-US" sz="1200">
                <a:solidFill>
                  <a:schemeClr val="tx2"/>
                </a:solidFill>
              </a:rPr>
              <a:t>First during preproduction, I acted as Lead Game Designer. I want to work in the games industry, so it was important to me that we had a cohesive gameplay experience. I wrote a small game design document detailing what stats would be tracked, how the stats interacted with each other, for example poor hygiene increasing chances of becoming sick, and, working with Cassandra our UI/UX Lead, how they would be displayed. It also very briefly touched on the website and database requirements.</a:t>
            </a:r>
          </a:p>
          <a:p>
            <a:pPr marL="0" indent="0">
              <a:buNone/>
            </a:pPr>
            <a:r>
              <a:rPr lang="en-US" sz="1200">
                <a:solidFill>
                  <a:schemeClr val="tx2"/>
                </a:solidFill>
              </a:rPr>
              <a:t>When we started production, I switched over to Lead Unity Developer. It was important to me to make it clear that I was the Lead and not the Sole developer, because I didn't want to hog all the fun parts. So, I first provided support for the other </a:t>
            </a:r>
            <a:r>
              <a:rPr lang="en-US" sz="1200" err="1">
                <a:solidFill>
                  <a:schemeClr val="tx2"/>
                </a:solidFill>
              </a:rPr>
              <a:t>devs</a:t>
            </a:r>
            <a:r>
              <a:rPr lang="en-US" sz="1200">
                <a:solidFill>
                  <a:schemeClr val="tx2"/>
                </a:solidFill>
              </a:rPr>
              <a:t> by providing Unity </a:t>
            </a:r>
            <a:r>
              <a:rPr lang="en-US" sz="1200">
                <a:solidFill>
                  <a:schemeClr val="tx2"/>
                </a:solidFill>
                <a:ea typeface="+mn-lt"/>
                <a:cs typeface="+mn-lt"/>
              </a:rPr>
              <a:t>documentation and resources, I also did a live demo sharing my screen on discord and recording a video for future reference, showing functionality I had preprepared and then walking through the process of adding functionality from scratch with Unity. After all the Unity support was in place, I got to work on the pet care functionality.</a:t>
            </a:r>
            <a:endParaRPr lang="en-US" sz="1200">
              <a:solidFill>
                <a:schemeClr val="tx2"/>
              </a:solidFill>
            </a:endParaRPr>
          </a:p>
          <a:p>
            <a:pPr marL="0" indent="0">
              <a:buNone/>
            </a:pPr>
            <a:r>
              <a:rPr lang="en-US" sz="1200">
                <a:solidFill>
                  <a:schemeClr val="tx2"/>
                </a:solidFill>
                <a:ea typeface="+mn-lt"/>
                <a:cs typeface="+mn-lt"/>
              </a:rPr>
              <a:t>Primary contributions:</a:t>
            </a:r>
          </a:p>
          <a:p>
            <a:pPr marL="971550" lvl="1" indent="-285750">
              <a:buFont typeface="Arial"/>
              <a:buChar char="•"/>
            </a:pPr>
            <a:r>
              <a:rPr lang="en-US" sz="1200">
                <a:solidFill>
                  <a:schemeClr val="tx2"/>
                </a:solidFill>
                <a:ea typeface="+mn-lt"/>
                <a:cs typeface="+mn-lt"/>
              </a:rPr>
              <a:t>Designing the pet care gameplay</a:t>
            </a:r>
          </a:p>
          <a:p>
            <a:pPr marL="971550" lvl="1" indent="-285750">
              <a:buFont typeface="Arial"/>
              <a:buChar char="•"/>
            </a:pPr>
            <a:r>
              <a:rPr lang="en-US" sz="1200">
                <a:solidFill>
                  <a:schemeClr val="tx2"/>
                </a:solidFill>
                <a:ea typeface="+mn-lt"/>
                <a:cs typeface="+mn-lt"/>
              </a:rPr>
              <a:t>Coding pet care gameplay functionality</a:t>
            </a:r>
          </a:p>
          <a:p>
            <a:pPr marL="971550" lvl="1" indent="-285750">
              <a:buFont typeface="Arial"/>
              <a:buChar char="•"/>
            </a:pPr>
            <a:r>
              <a:rPr lang="en-US" sz="1200">
                <a:solidFill>
                  <a:schemeClr val="tx2"/>
                </a:solidFill>
              </a:rPr>
              <a:t>Unity instruction and support</a:t>
            </a:r>
          </a:p>
        </p:txBody>
      </p:sp>
      <p:sp>
        <p:nvSpPr>
          <p:cNvPr id="49" name="Title 1">
            <a:extLst>
              <a:ext uri="{FF2B5EF4-FFF2-40B4-BE49-F238E27FC236}">
                <a16:creationId xmlns:a16="http://schemas.microsoft.com/office/drawing/2014/main" id="{6C71A510-1248-319B-524D-9A39529DD6C6}"/>
              </a:ext>
            </a:extLst>
          </p:cNvPr>
          <p:cNvSpPr>
            <a:spLocks noGrp="1"/>
          </p:cNvSpPr>
          <p:nvPr/>
        </p:nvSpPr>
        <p:spPr>
          <a:xfrm>
            <a:off x="6238875" y="250031"/>
            <a:ext cx="5334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Mark Moulton</a:t>
            </a:r>
            <a:br>
              <a:rPr lang="en-US"/>
            </a:br>
            <a:endParaRPr lang="en-US"/>
          </a:p>
        </p:txBody>
      </p:sp>
      <p:sp>
        <p:nvSpPr>
          <p:cNvPr id="51" name="TextBox 7">
            <a:extLst>
              <a:ext uri="{FF2B5EF4-FFF2-40B4-BE49-F238E27FC236}">
                <a16:creationId xmlns:a16="http://schemas.microsoft.com/office/drawing/2014/main" id="{893F321F-3B4B-79BE-DEF2-2959716B0147}"/>
              </a:ext>
            </a:extLst>
          </p:cNvPr>
          <p:cNvSpPr txBox="1"/>
          <p:nvPr/>
        </p:nvSpPr>
        <p:spPr>
          <a:xfrm>
            <a:off x="904875" y="1607344"/>
            <a:ext cx="5334000" cy="4869656"/>
          </a:xfrm>
          <a:prstGeom prst="rect">
            <a:avLst/>
          </a:prstGeom>
        </p:spPr>
        <p:txBody>
          <a:bodyPr rot="0" spcFirstLastPara="0" vert="horz" wrap="square"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25000"/>
              </a:lnSpc>
              <a:spcAft>
                <a:spcPts val="600"/>
              </a:spcAft>
            </a:pPr>
            <a:endParaRPr lang="en-US" sz="2400">
              <a:solidFill>
                <a:srgbClr val="FFFFFF">
                  <a:alpha val="70000"/>
                </a:srgbClr>
              </a:solidFill>
            </a:endParaRPr>
          </a:p>
        </p:txBody>
      </p:sp>
      <p:sp>
        <p:nvSpPr>
          <p:cNvPr id="52" name="TextBox 8">
            <a:extLst>
              <a:ext uri="{FF2B5EF4-FFF2-40B4-BE49-F238E27FC236}">
                <a16:creationId xmlns:a16="http://schemas.microsoft.com/office/drawing/2014/main" id="{F1C78CE1-0D5A-6688-461D-78454397A228}"/>
              </a:ext>
            </a:extLst>
          </p:cNvPr>
          <p:cNvSpPr txBox="1"/>
          <p:nvPr/>
        </p:nvSpPr>
        <p:spPr>
          <a:xfrm>
            <a:off x="6236494" y="831056"/>
            <a:ext cx="493394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Sitka Subheading"/>
              </a:rPr>
              <a:t>Lead Game Designer &amp; Lead Unity Developer</a:t>
            </a:r>
            <a:endParaRPr lang="en-US"/>
          </a:p>
        </p:txBody>
      </p:sp>
      <p:pic>
        <p:nvPicPr>
          <p:cNvPr id="2" name="Picture 2" descr="A screenshot of a computer&#10;&#10;Description automatically generated">
            <a:extLst>
              <a:ext uri="{FF2B5EF4-FFF2-40B4-BE49-F238E27FC236}">
                <a16:creationId xmlns:a16="http://schemas.microsoft.com/office/drawing/2014/main" id="{AF30581C-6AB8-C69A-6DD0-D8D875B4B8EF}"/>
              </a:ext>
            </a:extLst>
          </p:cNvPr>
          <p:cNvPicPr>
            <a:picLocks noChangeAspect="1"/>
          </p:cNvPicPr>
          <p:nvPr/>
        </p:nvPicPr>
        <p:blipFill>
          <a:blip r:embed="rId3"/>
          <a:stretch>
            <a:fillRect/>
          </a:stretch>
        </p:blipFill>
        <p:spPr>
          <a:xfrm>
            <a:off x="298676" y="1381429"/>
            <a:ext cx="5799137" cy="3566733"/>
          </a:xfrm>
          <a:prstGeom prst="rect">
            <a:avLst/>
          </a:prstGeom>
        </p:spPr>
      </p:pic>
      <p:pic>
        <p:nvPicPr>
          <p:cNvPr id="3" name="Picture 3" descr="Application, icon&#10;&#10;Description automatically generated">
            <a:extLst>
              <a:ext uri="{FF2B5EF4-FFF2-40B4-BE49-F238E27FC236}">
                <a16:creationId xmlns:a16="http://schemas.microsoft.com/office/drawing/2014/main" id="{F76FD9E6-BEE9-4723-CE2D-6851F68FF2B9}"/>
              </a:ext>
            </a:extLst>
          </p:cNvPr>
          <p:cNvPicPr>
            <a:picLocks noChangeAspect="1"/>
          </p:cNvPicPr>
          <p:nvPr/>
        </p:nvPicPr>
        <p:blipFill>
          <a:blip r:embed="rId4"/>
          <a:stretch>
            <a:fillRect/>
          </a:stretch>
        </p:blipFill>
        <p:spPr>
          <a:xfrm>
            <a:off x="1235868" y="5141119"/>
            <a:ext cx="1885950" cy="1874044"/>
          </a:xfrm>
          <a:prstGeom prst="rect">
            <a:avLst/>
          </a:prstGeom>
        </p:spPr>
      </p:pic>
    </p:spTree>
    <p:extLst>
      <p:ext uri="{BB962C8B-B14F-4D97-AF65-F5344CB8AC3E}">
        <p14:creationId xmlns:p14="http://schemas.microsoft.com/office/powerpoint/2010/main" val="97490371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Diagram&#10;&#10;Description automatically generated">
            <a:extLst>
              <a:ext uri="{FF2B5EF4-FFF2-40B4-BE49-F238E27FC236}">
                <a16:creationId xmlns:a16="http://schemas.microsoft.com/office/drawing/2014/main" id="{4AAA5B81-6C04-718D-2A06-615B1F53A1F6}"/>
              </a:ext>
            </a:extLst>
          </p:cNvPr>
          <p:cNvPicPr>
            <a:picLocks noChangeAspect="1"/>
          </p:cNvPicPr>
          <p:nvPr/>
        </p:nvPicPr>
        <p:blipFill rotWithShape="1">
          <a:blip r:embed="rId3"/>
          <a:srcRect l="9025" t="11207" r="8911" b="-329"/>
          <a:stretch/>
        </p:blipFill>
        <p:spPr>
          <a:xfrm>
            <a:off x="6672551" y="-4306"/>
            <a:ext cx="5516913" cy="531308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5" name="Freeform: Shape 2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FEF22FC1-2288-5C5F-2E10-1FF67D5E9AB3}"/>
              </a:ext>
            </a:extLst>
          </p:cNvPr>
          <p:cNvSpPr>
            <a:spLocks noGrp="1"/>
          </p:cNvSpPr>
          <p:nvPr>
            <p:ph type="title"/>
          </p:nvPr>
        </p:nvSpPr>
        <p:spPr>
          <a:xfrm>
            <a:off x="484909" y="455221"/>
            <a:ext cx="5334000" cy="1048988"/>
          </a:xfrm>
        </p:spPr>
        <p:txBody>
          <a:bodyPr>
            <a:normAutofit/>
          </a:bodyPr>
          <a:lstStyle/>
          <a:p>
            <a:r>
              <a:rPr lang="en-US" sz="3200"/>
              <a:t>Rose Scoville</a:t>
            </a:r>
            <a:br>
              <a:rPr lang="en-US" sz="3200"/>
            </a:br>
            <a:r>
              <a:rPr lang="en-US" sz="2000"/>
              <a:t>Project Manager</a:t>
            </a:r>
          </a:p>
        </p:txBody>
      </p:sp>
      <p:sp>
        <p:nvSpPr>
          <p:cNvPr id="8" name="TextBox 7">
            <a:extLst>
              <a:ext uri="{FF2B5EF4-FFF2-40B4-BE49-F238E27FC236}">
                <a16:creationId xmlns:a16="http://schemas.microsoft.com/office/drawing/2014/main" id="{740BCF12-8E4E-7766-CB3B-AD359B633F3B}"/>
              </a:ext>
            </a:extLst>
          </p:cNvPr>
          <p:cNvSpPr txBox="1"/>
          <p:nvPr/>
        </p:nvSpPr>
        <p:spPr>
          <a:xfrm>
            <a:off x="482528" y="1957047"/>
            <a:ext cx="561739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ea typeface="+mn-lt"/>
                <a:cs typeface="+mn-lt"/>
              </a:rPr>
              <a:t>Organized the project and ensured all team members had what they needed to do their respective work</a:t>
            </a:r>
          </a:p>
          <a:p>
            <a:pPr marL="285750" indent="-285750">
              <a:buFont typeface="Arial"/>
              <a:buChar char="•"/>
            </a:pPr>
            <a:endParaRPr lang="en-US" sz="1200">
              <a:ea typeface="+mn-lt"/>
              <a:cs typeface="+mn-lt"/>
            </a:endParaRPr>
          </a:p>
          <a:p>
            <a:pPr marL="285750" indent="-285750">
              <a:buFont typeface="Arial"/>
              <a:buChar char="•"/>
            </a:pPr>
            <a:r>
              <a:rPr lang="en-US" sz="1200">
                <a:ea typeface="+mn-lt"/>
                <a:cs typeface="+mn-lt"/>
              </a:rPr>
              <a:t>Researched and set up the team's project management tools (Atlassian: Confluence, Jira), dynamic documentation (Project Board, Roadmap, Backlog), and source control for development (Atlassian: Bitbucket)</a:t>
            </a:r>
          </a:p>
          <a:p>
            <a:pPr marL="285750" indent="-285750">
              <a:buFont typeface="Arial"/>
              <a:buChar char="•"/>
            </a:pPr>
            <a:endParaRPr lang="en-US" sz="1200">
              <a:ea typeface="+mn-lt"/>
              <a:cs typeface="+mn-lt"/>
            </a:endParaRPr>
          </a:p>
          <a:p>
            <a:pPr marL="285750" indent="-285750">
              <a:buFont typeface="Arial"/>
              <a:buChar char="•"/>
            </a:pPr>
            <a:r>
              <a:rPr lang="en-US" sz="1200">
                <a:ea typeface="+mn-lt"/>
                <a:cs typeface="+mn-lt"/>
              </a:rPr>
              <a:t>Co-wrote, did final edit on, and submitted all team deliverables</a:t>
            </a:r>
          </a:p>
          <a:p>
            <a:pPr marL="285750" indent="-285750">
              <a:buFont typeface="Arial"/>
              <a:buChar char="•"/>
            </a:pPr>
            <a:endParaRPr lang="en-US" sz="1200">
              <a:ea typeface="+mn-lt"/>
              <a:cs typeface="+mn-lt"/>
            </a:endParaRPr>
          </a:p>
          <a:p>
            <a:pPr marL="285750" indent="-285750">
              <a:buFont typeface="Arial"/>
              <a:buChar char="•"/>
            </a:pPr>
            <a:r>
              <a:rPr lang="en-US" sz="1200">
                <a:ea typeface="+mn-lt"/>
                <a:cs typeface="+mn-lt"/>
              </a:rPr>
              <a:t>Co-wrote Developers' Manual and Quality Assurance Guide (Bitbucket)</a:t>
            </a:r>
          </a:p>
          <a:p>
            <a:pPr marL="285750" indent="-285750">
              <a:buFont typeface="Arial"/>
              <a:buChar char="•"/>
            </a:pPr>
            <a:endParaRPr lang="en-US" sz="1200">
              <a:ea typeface="+mn-lt"/>
              <a:cs typeface="+mn-lt"/>
            </a:endParaRPr>
          </a:p>
          <a:p>
            <a:pPr marL="285750" indent="-285750">
              <a:buFont typeface="Arial"/>
              <a:buChar char="•"/>
            </a:pPr>
            <a:r>
              <a:rPr lang="en-US" sz="1200">
                <a:ea typeface="+mn-lt"/>
                <a:cs typeface="+mn-lt"/>
              </a:rPr>
              <a:t>Facilitated team retrospectives, helped facilitate communication between team members when needed</a:t>
            </a:r>
          </a:p>
          <a:p>
            <a:pPr marL="285750" indent="-285750">
              <a:buFont typeface="Arial"/>
              <a:buChar char="•"/>
            </a:pPr>
            <a:endParaRPr lang="en-US" sz="1200"/>
          </a:p>
          <a:p>
            <a:pPr marL="285750" indent="-285750">
              <a:buFont typeface="Arial"/>
              <a:buChar char="•"/>
            </a:pPr>
            <a:r>
              <a:rPr lang="en-US" sz="1200"/>
              <a:t>Gave team weekly updates on project status, updated Project Board and Roadmap</a:t>
            </a:r>
          </a:p>
          <a:p>
            <a:pPr marL="285750" indent="-285750">
              <a:buFont typeface="Arial"/>
              <a:buChar char="•"/>
            </a:pPr>
            <a:endParaRPr lang="en-US" sz="1200"/>
          </a:p>
          <a:p>
            <a:pPr marL="285750" indent="-285750">
              <a:buFont typeface="Arial"/>
              <a:buChar char="•"/>
            </a:pPr>
            <a:r>
              <a:rPr lang="en-US" sz="1200"/>
              <a:t>Created application User Flow</a:t>
            </a:r>
          </a:p>
          <a:p>
            <a:pPr marL="285750" indent="-285750">
              <a:buFont typeface="Arial"/>
              <a:buChar char="•"/>
            </a:pPr>
            <a:endParaRPr lang="en-US" sz="1200"/>
          </a:p>
          <a:p>
            <a:pPr marL="285750" indent="-285750">
              <a:buFont typeface="Arial"/>
              <a:buChar char="•"/>
            </a:pPr>
            <a:r>
              <a:rPr lang="en-US" sz="1200"/>
              <a:t>Researched minigame for application (to be developed if time)</a:t>
            </a:r>
          </a:p>
        </p:txBody>
      </p:sp>
      <p:pic>
        <p:nvPicPr>
          <p:cNvPr id="9" name="Picture 9" descr="A picture containing graphical user interface&#10;&#10;Description automatically generated">
            <a:extLst>
              <a:ext uri="{FF2B5EF4-FFF2-40B4-BE49-F238E27FC236}">
                <a16:creationId xmlns:a16="http://schemas.microsoft.com/office/drawing/2014/main" id="{BC11D1D7-03D1-476F-E2F2-49E22E5648FC}"/>
              </a:ext>
            </a:extLst>
          </p:cNvPr>
          <p:cNvPicPr>
            <a:picLocks noChangeAspect="1"/>
          </p:cNvPicPr>
          <p:nvPr/>
        </p:nvPicPr>
        <p:blipFill>
          <a:blip r:embed="rId4"/>
          <a:stretch>
            <a:fillRect/>
          </a:stretch>
        </p:blipFill>
        <p:spPr>
          <a:xfrm>
            <a:off x="8434664" y="3973934"/>
            <a:ext cx="3988101" cy="2976193"/>
          </a:xfrm>
          <a:prstGeom prst="rect">
            <a:avLst/>
          </a:prstGeom>
        </p:spPr>
      </p:pic>
    </p:spTree>
    <p:extLst>
      <p:ext uri="{BB962C8B-B14F-4D97-AF65-F5344CB8AC3E}">
        <p14:creationId xmlns:p14="http://schemas.microsoft.com/office/powerpoint/2010/main" val="1996121470"/>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PebbleVTI">
  <a:themeElements>
    <a:clrScheme name="AnalogousFromLightSeedRightStep">
      <a:dk1>
        <a:srgbClr val="000000"/>
      </a:dk1>
      <a:lt1>
        <a:srgbClr val="FFFFFF"/>
      </a:lt1>
      <a:dk2>
        <a:srgbClr val="412440"/>
      </a:dk2>
      <a:lt2>
        <a:srgbClr val="E8E4E2"/>
      </a:lt2>
      <a:accent1>
        <a:srgbClr val="81A7BB"/>
      </a:accent1>
      <a:accent2>
        <a:srgbClr val="7F8DBA"/>
      </a:accent2>
      <a:accent3>
        <a:srgbClr val="9F96C6"/>
      </a:accent3>
      <a:accent4>
        <a:srgbClr val="A27FBA"/>
      </a:accent4>
      <a:accent5>
        <a:srgbClr val="C492C4"/>
      </a:accent5>
      <a:accent6>
        <a:srgbClr val="BA7FA1"/>
      </a:accent6>
      <a:hlink>
        <a:srgbClr val="A7765D"/>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22</Slides>
  <Notes>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PebbleVTI</vt:lpstr>
      <vt:lpstr>Virtual Kaiju</vt:lpstr>
      <vt:lpstr>Project Introduction</vt:lpstr>
      <vt:lpstr>Project Brief</vt:lpstr>
      <vt:lpstr>Team Introduction and Contributions</vt:lpstr>
      <vt:lpstr>Cassandra</vt:lpstr>
      <vt:lpstr>Wiktoria Database Development Lead</vt:lpstr>
      <vt:lpstr>Joshua Jones Web Development Lead Founder of GS (Ghost Spectora &amp; Co.)</vt:lpstr>
      <vt:lpstr>PowerPoint Presentation</vt:lpstr>
      <vt:lpstr>Rose Scoville Project Manager</vt:lpstr>
      <vt:lpstr>Process</vt:lpstr>
      <vt:lpstr>Where We Started</vt:lpstr>
      <vt:lpstr>Where We Ended</vt:lpstr>
      <vt:lpstr>Methodology Kanban (Agile)</vt:lpstr>
      <vt:lpstr>Reflections on Team Process</vt:lpstr>
      <vt:lpstr>PowerPoint Presentation</vt:lpstr>
      <vt:lpstr>PowerPoint Presentation</vt:lpstr>
      <vt:lpstr>PowerPoint Presentation</vt:lpstr>
      <vt:lpstr>PowerPoint Presentation</vt:lpstr>
      <vt:lpstr>PowerPoint Presentation</vt:lpstr>
      <vt:lpstr>Project Demo</vt:lpstr>
      <vt:lpstr>App Demo</vt:lpstr>
      <vt:lpstr>Thanks for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2022-03-30T14:14:40Z</dcterms:created>
  <dcterms:modified xsi:type="dcterms:W3CDTF">2022-04-29T17:50:49Z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